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2" r:id="rId2"/>
    <p:sldId id="456" r:id="rId3"/>
    <p:sldId id="261" r:id="rId4"/>
    <p:sldId id="256" r:id="rId5"/>
    <p:sldId id="415" r:id="rId6"/>
    <p:sldId id="422" r:id="rId7"/>
    <p:sldId id="424" r:id="rId8"/>
    <p:sldId id="435" r:id="rId9"/>
    <p:sldId id="428" r:id="rId10"/>
    <p:sldId id="451" r:id="rId11"/>
    <p:sldId id="452" r:id="rId12"/>
    <p:sldId id="455" r:id="rId13"/>
    <p:sldId id="449" r:id="rId14"/>
    <p:sldId id="425" r:id="rId15"/>
    <p:sldId id="427" r:id="rId16"/>
    <p:sldId id="453" r:id="rId17"/>
    <p:sldId id="423" r:id="rId18"/>
    <p:sldId id="429" r:id="rId19"/>
    <p:sldId id="433" r:id="rId20"/>
    <p:sldId id="439" r:id="rId21"/>
    <p:sldId id="454" r:id="rId22"/>
    <p:sldId id="442" r:id="rId23"/>
    <p:sldId id="446" r:id="rId24"/>
    <p:sldId id="257" r:id="rId25"/>
    <p:sldId id="277" r:id="rId26"/>
    <p:sldId id="460" r:id="rId27"/>
    <p:sldId id="279" r:id="rId28"/>
    <p:sldId id="258" r:id="rId29"/>
    <p:sldId id="288" r:id="rId30"/>
    <p:sldId id="457" r:id="rId31"/>
    <p:sldId id="284" r:id="rId32"/>
    <p:sldId id="259" r:id="rId33"/>
    <p:sldId id="291" r:id="rId34"/>
    <p:sldId id="45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6"/>
    <p:restoredTop sz="95872"/>
  </p:normalViewPr>
  <p:slideViewPr>
    <p:cSldViewPr snapToGrid="0">
      <p:cViewPr>
        <p:scale>
          <a:sx n="85" d="100"/>
          <a:sy n="85" d="100"/>
        </p:scale>
        <p:origin x="1352" y="7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DB15B-3249-81E7-4A6C-047BE8E2989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E02E7DE-5A2C-4A67-3BEC-6B1F4C7863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A1E1F92-79AE-204D-0273-703EE54F88E5}"/>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5" name="Footer Placeholder 4">
            <a:extLst>
              <a:ext uri="{FF2B5EF4-FFF2-40B4-BE49-F238E27FC236}">
                <a16:creationId xmlns:a16="http://schemas.microsoft.com/office/drawing/2014/main" id="{7448EE5C-CCBB-5E83-19D0-C6CF48CEC8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150F7F-76C7-68B3-BF63-CA9EBCC4EB1E}"/>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64567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BBE8-8F12-E62A-F12B-9CE76039EFB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42FD5A1-13BB-CA66-2DBB-56E2A9667D6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632137B-4507-3C9F-29AF-A1E422A785F1}"/>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5" name="Footer Placeholder 4">
            <a:extLst>
              <a:ext uri="{FF2B5EF4-FFF2-40B4-BE49-F238E27FC236}">
                <a16:creationId xmlns:a16="http://schemas.microsoft.com/office/drawing/2014/main" id="{B7126B48-9C49-0B13-C62B-BF839B66D2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8693D9-D327-6A44-964F-A919D81417FD}"/>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14103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9292D9-C5B1-6750-7672-450A7F181C4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7FFCD4C-A322-1594-1CD2-39489C49116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929266-F756-21D1-1F58-FD2C31207AF7}"/>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5" name="Footer Placeholder 4">
            <a:extLst>
              <a:ext uri="{FF2B5EF4-FFF2-40B4-BE49-F238E27FC236}">
                <a16:creationId xmlns:a16="http://schemas.microsoft.com/office/drawing/2014/main" id="{2B921D49-47FE-FDD4-D6B9-20A99FC2D6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0912D9-2138-9EFD-F095-3BF90D05CD88}"/>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2026182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pter Titl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8653" y="1625600"/>
            <a:ext cx="3714748" cy="4732867"/>
          </a:xfrm>
          <a:solidFill>
            <a:srgbClr val="FF0000"/>
          </a:solidFill>
        </p:spPr>
        <p:txBody>
          <a:bodyPr lIns="154800" tIns="154800" rIns="154800" bIns="154800" anchor="t">
            <a:noAutofit/>
          </a:bodyPr>
          <a:lstStyle>
            <a:lvl1pPr marL="0" indent="0" algn="l">
              <a:lnSpc>
                <a:spcPct val="90000"/>
              </a:lnSpc>
              <a:spcBef>
                <a:spcPts val="0"/>
              </a:spcBef>
              <a:spcAft>
                <a:spcPts val="0"/>
              </a:spcAft>
              <a:buNone/>
              <a:defRPr sz="2267" b="1" cap="none" baseline="0">
                <a:solidFill>
                  <a:schemeClr val="bg1"/>
                </a:solidFill>
              </a:defRPr>
            </a:lvl1pPr>
          </a:lstStyle>
          <a:p>
            <a:pPr lvl="0"/>
            <a:r>
              <a:rPr lang="en-US" dirty="0"/>
              <a:t>[Subtitle]</a:t>
            </a:r>
          </a:p>
        </p:txBody>
      </p:sp>
      <p:sp>
        <p:nvSpPr>
          <p:cNvPr id="5" name="Title 4"/>
          <p:cNvSpPr>
            <a:spLocks noGrp="1"/>
          </p:cNvSpPr>
          <p:nvPr>
            <p:ph type="title"/>
          </p:nvPr>
        </p:nvSpPr>
        <p:spPr>
          <a:xfrm>
            <a:off x="628652" y="356659"/>
            <a:ext cx="10939200" cy="589492"/>
          </a:xfrm>
        </p:spPr>
        <p:txBody>
          <a:bodyPr>
            <a:noAutofit/>
          </a:bodyPr>
          <a:lstStyle>
            <a:lvl1pPr marL="719649" indent="-719649">
              <a:buClr>
                <a:schemeClr val="accent2"/>
              </a:buClr>
              <a:buFont typeface="+mj-lt"/>
              <a:buAutoNum type="arabicPeriod"/>
              <a:defRPr sz="4800"/>
            </a:lvl1pPr>
          </a:lstStyle>
          <a:p>
            <a:r>
              <a:rPr lang="en-US" noProof="0"/>
              <a:t>Click to edit Master title style</a:t>
            </a:r>
            <a:endParaRPr lang="en-AU" dirty="0"/>
          </a:p>
        </p:txBody>
      </p:sp>
      <p:sp>
        <p:nvSpPr>
          <p:cNvPr id="10" name="Picture Placeholder 8"/>
          <p:cNvSpPr>
            <a:spLocks noGrp="1"/>
          </p:cNvSpPr>
          <p:nvPr>
            <p:ph type="pic" sz="quarter" idx="12" hasCustomPrompt="1"/>
          </p:nvPr>
        </p:nvSpPr>
        <p:spPr>
          <a:xfrm>
            <a:off x="4550833" y="1625600"/>
            <a:ext cx="7017019" cy="4732867"/>
          </a:xfrm>
          <a:solidFill>
            <a:schemeClr val="accent3">
              <a:lumMod val="20000"/>
              <a:lumOff val="80000"/>
            </a:schemeClr>
          </a:solidFill>
        </p:spPr>
        <p:txBody>
          <a:bodyPr anchor="ctr">
            <a:normAutofit/>
          </a:bodyPr>
          <a:lstStyle>
            <a:lvl1pPr marL="0" indent="0" algn="ctr">
              <a:spcBef>
                <a:spcPts val="0"/>
              </a:spcBef>
              <a:spcAft>
                <a:spcPts val="0"/>
              </a:spcAft>
              <a:buNone/>
              <a:defRPr sz="1733" baseline="0"/>
            </a:lvl1pPr>
          </a:lstStyle>
          <a:p>
            <a:r>
              <a:rPr lang="en-AU" dirty="0"/>
              <a:t>[Click icon to add picture]</a:t>
            </a:r>
            <a:br>
              <a:rPr lang="en-AU" dirty="0"/>
            </a:br>
            <a:br>
              <a:rPr lang="en-AU" dirty="0"/>
            </a:br>
            <a:br>
              <a:rPr lang="en-AU" dirty="0"/>
            </a:br>
            <a:br>
              <a:rPr lang="en-AU" dirty="0"/>
            </a:br>
            <a:endParaRPr lang="en-AU" dirty="0"/>
          </a:p>
        </p:txBody>
      </p:sp>
    </p:spTree>
    <p:extLst>
      <p:ext uri="{BB962C8B-B14F-4D97-AF65-F5344CB8AC3E}">
        <p14:creationId xmlns:p14="http://schemas.microsoft.com/office/powerpoint/2010/main" val="378008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CC71B-8BA7-54A0-EC4F-E64B3AFF33F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4630FFF-2ED2-88B0-A748-26C3ABC5631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C529831-D958-A3BF-FFB8-2FF443D9748B}"/>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5" name="Footer Placeholder 4">
            <a:extLst>
              <a:ext uri="{FF2B5EF4-FFF2-40B4-BE49-F238E27FC236}">
                <a16:creationId xmlns:a16="http://schemas.microsoft.com/office/drawing/2014/main" id="{FEDC1DE5-33E9-3339-0069-354B670DF0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DC7EEC-BF75-CD7E-E00C-38945334A051}"/>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92085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1BAB-4FC4-6A55-06DA-A2D1AEAE350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83307F7-59DB-02CF-AB27-342D3C7959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E276D14-D57F-432D-536C-FFC871A08FE3}"/>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5" name="Footer Placeholder 4">
            <a:extLst>
              <a:ext uri="{FF2B5EF4-FFF2-40B4-BE49-F238E27FC236}">
                <a16:creationId xmlns:a16="http://schemas.microsoft.com/office/drawing/2014/main" id="{E8BA6E77-61E0-89B1-BCF3-8781F9922B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94F40C-E1F2-8200-0504-820EE84FB688}"/>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95859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C035F-15BA-076A-E6C0-D755C34B5FA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8CBFE67-4C89-572B-AADA-2C72250E4F7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9C56B45-F0A0-EA13-BD66-FE351A808B8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DE30433-CC90-EDDD-6747-973C7FD3F1E0}"/>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6" name="Footer Placeholder 5">
            <a:extLst>
              <a:ext uri="{FF2B5EF4-FFF2-40B4-BE49-F238E27FC236}">
                <a16:creationId xmlns:a16="http://schemas.microsoft.com/office/drawing/2014/main" id="{0EC6836F-78DD-A8FD-6F21-A413547460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769C6A-A9C1-D36A-07E3-DB970CF4DDA6}"/>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773236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4AF2-53E5-3776-6650-FECFB78484E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AC53AEC-2540-C6B4-27C1-83578F3A7A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35EA53C-931C-E285-F882-9B4D9A3D724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8D7A281-7884-B32B-7E2A-5238F0810E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97D4A0-9D08-31A0-6599-1A0CF97F106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1A073D9-D011-EBDC-6DD8-7121E58B7D88}"/>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8" name="Footer Placeholder 7">
            <a:extLst>
              <a:ext uri="{FF2B5EF4-FFF2-40B4-BE49-F238E27FC236}">
                <a16:creationId xmlns:a16="http://schemas.microsoft.com/office/drawing/2014/main" id="{9B60772B-8997-89C8-4C3C-51ADDFEC1F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BEAC61B-4076-245B-8CD0-8621B04DA110}"/>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258590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E5A4-B438-8E8D-B154-D355FFDDDB3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B32258A-9E06-496A-510A-8414755B872A}"/>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4" name="Footer Placeholder 3">
            <a:extLst>
              <a:ext uri="{FF2B5EF4-FFF2-40B4-BE49-F238E27FC236}">
                <a16:creationId xmlns:a16="http://schemas.microsoft.com/office/drawing/2014/main" id="{60380A20-B408-2E88-1BE9-64F32F4AC3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83A69-C9DC-AAC2-871A-1F2AACE54326}"/>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753075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EEF59-C317-CAE3-1D96-99ECFE265DE9}"/>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3" name="Footer Placeholder 2">
            <a:extLst>
              <a:ext uri="{FF2B5EF4-FFF2-40B4-BE49-F238E27FC236}">
                <a16:creationId xmlns:a16="http://schemas.microsoft.com/office/drawing/2014/main" id="{EFF12492-58F1-B292-C514-2EF1FAD213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F5362F-741F-9CA6-6785-9FEAABB967AF}"/>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928227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B99A-9229-D37E-64E7-63F1AA48EF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D9E6205-41D1-4964-C2E4-54D5FB091F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6AB7018-6554-BEAC-BD70-A67825598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D7C2975-F7A8-48EF-0327-CA47E8E1B20D}"/>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6" name="Footer Placeholder 5">
            <a:extLst>
              <a:ext uri="{FF2B5EF4-FFF2-40B4-BE49-F238E27FC236}">
                <a16:creationId xmlns:a16="http://schemas.microsoft.com/office/drawing/2014/main" id="{A1A0DC2D-DF06-8F80-F1BC-277674957B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E3F43F-9B8A-3853-A0EC-647B70DE35F4}"/>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732343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0955-9E49-0623-BD7C-64AA01F060D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7F5AB3C-C266-6FEA-E95D-613932519F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7C7913D-6014-6F24-B85C-776AF4070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752AE1D-C886-6526-B5A2-7B93E4C79A19}"/>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6" name="Footer Placeholder 5">
            <a:extLst>
              <a:ext uri="{FF2B5EF4-FFF2-40B4-BE49-F238E27FC236}">
                <a16:creationId xmlns:a16="http://schemas.microsoft.com/office/drawing/2014/main" id="{7093DD16-FE81-BED9-78E9-D9229E9B3A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64294F-6A4E-EA05-D9E0-620B44ACA6CD}"/>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492157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B8211E-770C-0230-7E6B-71BD9B9467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6D146DA-2E30-4C7E-D698-CF95E5BACF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01ABAF-65D8-C120-13BB-3823FBE187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65F62-81E7-8147-B7D9-7E4AEA569798}" type="datetimeFigureOut">
              <a:rPr lang="en-GB" smtClean="0"/>
              <a:t>18/03/2024</a:t>
            </a:fld>
            <a:endParaRPr lang="en-GB"/>
          </a:p>
        </p:txBody>
      </p:sp>
      <p:sp>
        <p:nvSpPr>
          <p:cNvPr id="5" name="Footer Placeholder 4">
            <a:extLst>
              <a:ext uri="{FF2B5EF4-FFF2-40B4-BE49-F238E27FC236}">
                <a16:creationId xmlns:a16="http://schemas.microsoft.com/office/drawing/2014/main" id="{BD913562-26F6-83E4-B34D-7800E21785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DCD5D7-2302-FBD7-EB71-D8D220F4C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D8CFE-D0BF-1341-9775-15247703B261}" type="slidenum">
              <a:rPr lang="en-GB" smtClean="0"/>
              <a:t>‹#›</a:t>
            </a:fld>
            <a:endParaRPr lang="en-GB"/>
          </a:p>
        </p:txBody>
      </p:sp>
    </p:spTree>
    <p:extLst>
      <p:ext uri="{BB962C8B-B14F-4D97-AF65-F5344CB8AC3E}">
        <p14:creationId xmlns:p14="http://schemas.microsoft.com/office/powerpoint/2010/main" val="3742647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hyperlink" Target="https://www.balderstoneschool.co.uk/page/?title=British+History+Timeline+%2D+Balderstone+Style&amp;pid=204"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balderstoneschool.co.uk/page/?title=HISTORY+HEROES+%2D+we+bring+the+past+to+life%21&amp;pid=197"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037">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82D1249-88B5-9F36-45CB-1F552854D984}"/>
              </a:ext>
            </a:extLst>
          </p:cNvPr>
          <p:cNvPicPr>
            <a:picLocks noChangeAspect="1"/>
          </p:cNvPicPr>
          <p:nvPr/>
        </p:nvPicPr>
        <p:blipFill rotWithShape="1">
          <a:blip r:embed="rId2"/>
          <a:srcRect l="1460" r="2640" b="-2"/>
          <a:stretch/>
        </p:blipFill>
        <p:spPr>
          <a:xfrm>
            <a:off x="643467" y="643467"/>
            <a:ext cx="5372099" cy="5571066"/>
          </a:xfrm>
          <a:prstGeom prst="rect">
            <a:avLst/>
          </a:prstGeom>
        </p:spPr>
      </p:pic>
      <p:pic>
        <p:nvPicPr>
          <p:cNvPr id="1026" name="Picture 2" descr="Romans 15:4 For everything that was written in the past was written for our  instruction, so that through endurance and the encouragement of the  Scriptures, we might have hope.">
            <a:extLst>
              <a:ext uri="{FF2B5EF4-FFF2-40B4-BE49-F238E27FC236}">
                <a16:creationId xmlns:a16="http://schemas.microsoft.com/office/drawing/2014/main" id="{111523BC-5EC1-87E6-D2DA-54BFA19341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1" r="2" b="2"/>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223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780725" y="1152160"/>
            <a:ext cx="10630551" cy="5280587"/>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AE69B2E-EA0E-4EA8-8FCA-F233E92F71DA}"/>
              </a:ext>
            </a:extLst>
          </p:cNvPr>
          <p:cNvPicPr>
            <a:picLocks noChangeAspect="1"/>
          </p:cNvPicPr>
          <p:nvPr/>
        </p:nvPicPr>
        <p:blipFill rotWithShape="1">
          <a:blip r:embed="rId4"/>
          <a:srcRect l="13057" t="19508" r="45897" b="20916"/>
          <a:stretch/>
        </p:blipFill>
        <p:spPr>
          <a:xfrm>
            <a:off x="2867641" y="1412776"/>
            <a:ext cx="6456719" cy="5271349"/>
          </a:xfrm>
          <a:prstGeom prst="rect">
            <a:avLst/>
          </a:prstGeom>
        </p:spPr>
      </p:pic>
    </p:spTree>
    <p:extLst>
      <p:ext uri="{BB962C8B-B14F-4D97-AF65-F5344CB8AC3E}">
        <p14:creationId xmlns:p14="http://schemas.microsoft.com/office/powerpoint/2010/main" val="103182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780725" y="1152160"/>
            <a:ext cx="10630551" cy="5280587"/>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72551-488A-4475-A808-83897B77A3A0}"/>
              </a:ext>
            </a:extLst>
          </p:cNvPr>
          <p:cNvPicPr>
            <a:picLocks noChangeAspect="1"/>
          </p:cNvPicPr>
          <p:nvPr/>
        </p:nvPicPr>
        <p:blipFill rotWithShape="1">
          <a:blip r:embed="rId4"/>
          <a:srcRect l="2257" t="21854" r="34887" b="16594"/>
          <a:stretch/>
        </p:blipFill>
        <p:spPr>
          <a:xfrm>
            <a:off x="1585837" y="1412776"/>
            <a:ext cx="9310695" cy="5128597"/>
          </a:xfrm>
          <a:prstGeom prst="rect">
            <a:avLst/>
          </a:prstGeom>
          <a:ln>
            <a:solidFill>
              <a:schemeClr val="bg1">
                <a:lumMod val="75000"/>
              </a:schemeClr>
            </a:solidFill>
          </a:ln>
        </p:spPr>
      </p:pic>
    </p:spTree>
    <p:extLst>
      <p:ext uri="{BB962C8B-B14F-4D97-AF65-F5344CB8AC3E}">
        <p14:creationId xmlns:p14="http://schemas.microsoft.com/office/powerpoint/2010/main" val="392812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780725" y="1152160"/>
            <a:ext cx="10630551" cy="5280587"/>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F5E18AD-35C3-41D3-B662-EFA368093993}"/>
              </a:ext>
            </a:extLst>
          </p:cNvPr>
          <p:cNvPicPr>
            <a:picLocks noChangeAspect="1"/>
          </p:cNvPicPr>
          <p:nvPr/>
        </p:nvPicPr>
        <p:blipFill rotWithShape="1">
          <a:blip r:embed="rId4"/>
          <a:srcRect l="451" t="19632" r="22559" b="9433"/>
          <a:stretch/>
        </p:blipFill>
        <p:spPr>
          <a:xfrm>
            <a:off x="1627503" y="1893271"/>
            <a:ext cx="9315548" cy="4827949"/>
          </a:xfrm>
          <a:prstGeom prst="rect">
            <a:avLst/>
          </a:prstGeom>
        </p:spPr>
      </p:pic>
      <p:sp>
        <p:nvSpPr>
          <p:cNvPr id="4" name="TextBox 3">
            <a:extLst>
              <a:ext uri="{FF2B5EF4-FFF2-40B4-BE49-F238E27FC236}">
                <a16:creationId xmlns:a16="http://schemas.microsoft.com/office/drawing/2014/main" id="{F6AE596B-06DD-17D6-F7B5-622C44A764F4}"/>
              </a:ext>
            </a:extLst>
          </p:cNvPr>
          <p:cNvSpPr txBox="1"/>
          <p:nvPr/>
        </p:nvSpPr>
        <p:spPr>
          <a:xfrm>
            <a:off x="388627" y="1265013"/>
            <a:ext cx="9271895" cy="584775"/>
          </a:xfrm>
          <a:prstGeom prst="rect">
            <a:avLst/>
          </a:prstGeom>
          <a:noFill/>
        </p:spPr>
        <p:txBody>
          <a:bodyPr wrap="square" rtlCol="0">
            <a:spAutoFit/>
          </a:bodyPr>
          <a:lstStyle/>
          <a:p>
            <a:r>
              <a:rPr lang="en-GB" sz="1600" dirty="0">
                <a:latin typeface="+mj-lt"/>
                <a:ea typeface="Tahoma" panose="020B0604030504040204" pitchFamily="34" charset="0"/>
                <a:cs typeface="Tahoma" panose="020B0604030504040204" pitchFamily="34" charset="0"/>
              </a:rPr>
              <a:t>Modern tractor visit to school to promote discussion on how farming methods have changed and how this has impacted people’s lives</a:t>
            </a:r>
          </a:p>
        </p:txBody>
      </p:sp>
    </p:spTree>
    <p:extLst>
      <p:ext uri="{BB962C8B-B14F-4D97-AF65-F5344CB8AC3E}">
        <p14:creationId xmlns:p14="http://schemas.microsoft.com/office/powerpoint/2010/main" val="144597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960077" y="1193339"/>
            <a:ext cx="10499852" cy="5280587"/>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a:p>
            <a:pPr marL="457189" indent="-457189" defTabSz="1219170">
              <a:lnSpc>
                <a:spcPct val="100000"/>
              </a:lnSpc>
              <a:buClr>
                <a:srgbClr val="FF0000"/>
              </a:buClr>
              <a:buFont typeface="Arial" panose="020B0604020202020204" pitchFamily="34" charset="0"/>
              <a:buChar char="•"/>
            </a:pPr>
            <a:r>
              <a:rPr lang="en-GB" sz="2133" b="0" kern="0" dirty="0">
                <a:solidFill>
                  <a:srgbClr val="000000"/>
                </a:solidFill>
                <a:latin typeface="Arial"/>
              </a:rPr>
              <a:t>Appropriate </a:t>
            </a:r>
            <a:r>
              <a:rPr lang="en-GB" sz="2133" b="0" u="sng" kern="0" dirty="0">
                <a:solidFill>
                  <a:srgbClr val="000000"/>
                </a:solidFill>
                <a:latin typeface="Arial"/>
              </a:rPr>
              <a:t>key historical figures</a:t>
            </a:r>
            <a:r>
              <a:rPr lang="en-GB" sz="2133" b="0" kern="0" dirty="0">
                <a:solidFill>
                  <a:srgbClr val="000000"/>
                </a:solidFill>
                <a:latin typeface="Arial"/>
              </a:rPr>
              <a:t> had been selected for study, for example:</a:t>
            </a: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latin typeface="Arial"/>
              </a:rPr>
              <a:t>Guy Fawkes, King James 1, Tutankhamun, Howard Carter</a:t>
            </a:r>
          </a:p>
          <a:p>
            <a:pPr marL="457189" indent="-457189" defTabSz="1219170">
              <a:lnSpc>
                <a:spcPct val="100000"/>
              </a:lnSpc>
              <a:buClr>
                <a:srgbClr val="FF0000"/>
              </a:buClr>
              <a:buFont typeface="Arial" panose="020B0604020202020204" pitchFamily="34" charset="0"/>
              <a:buChar char="•"/>
              <a:defRPr/>
            </a:pPr>
            <a:r>
              <a:rPr lang="en-GB" sz="2133" b="0" kern="0" dirty="0">
                <a:solidFill>
                  <a:srgbClr val="000000"/>
                </a:solidFill>
                <a:latin typeface="Arial"/>
              </a:rPr>
              <a:t>Attention had been paid to the fact that there should be </a:t>
            </a:r>
            <a:r>
              <a:rPr lang="en-GB" sz="2133" b="0" u="sng" kern="0" dirty="0">
                <a:solidFill>
                  <a:srgbClr val="000000"/>
                </a:solidFill>
                <a:latin typeface="Arial"/>
              </a:rPr>
              <a:t>parity with English</a:t>
            </a:r>
            <a:r>
              <a:rPr lang="en-GB" sz="2133" b="0" kern="0" dirty="0">
                <a:solidFill>
                  <a:srgbClr val="000000"/>
                </a:solidFill>
                <a:latin typeface="Arial"/>
              </a:rPr>
              <a:t> in terms of written notes and extended writing, and </a:t>
            </a:r>
            <a:r>
              <a:rPr lang="en-GB" sz="2133" b="0" kern="0" dirty="0">
                <a:solidFill>
                  <a:schemeClr val="tx1"/>
                </a:solidFill>
                <a:latin typeface="Arial"/>
              </a:rPr>
              <a:t>this was being worked on through the introduction of knowledge notes</a:t>
            </a:r>
          </a:p>
          <a:p>
            <a:pPr marL="457189" indent="-457189" defTabSz="1219170">
              <a:lnSpc>
                <a:spcPct val="100000"/>
              </a:lnSpc>
              <a:buClr>
                <a:srgbClr val="FF0000"/>
              </a:buClr>
              <a:buFont typeface="Arial" panose="020B0604020202020204" pitchFamily="34" charset="0"/>
              <a:buChar char="•"/>
              <a:defRPr/>
            </a:pPr>
            <a:r>
              <a:rPr lang="en-GB" sz="2133" b="0" kern="0" dirty="0">
                <a:solidFill>
                  <a:srgbClr val="000000"/>
                </a:solidFill>
                <a:latin typeface="Arial"/>
              </a:rPr>
              <a:t>There was an awareness of the need to find </a:t>
            </a:r>
            <a:r>
              <a:rPr lang="en-GB" sz="2133" b="0" u="sng" kern="0" dirty="0">
                <a:solidFill>
                  <a:srgbClr val="000000"/>
                </a:solidFill>
                <a:latin typeface="Arial"/>
              </a:rPr>
              <a:t>effective ways to engage SEND pupils</a:t>
            </a:r>
            <a:r>
              <a:rPr lang="en-GB" sz="2133" b="0" kern="0" dirty="0">
                <a:solidFill>
                  <a:srgbClr val="000000"/>
                </a:solidFill>
                <a:latin typeface="Arial"/>
              </a:rPr>
              <a:t> as well as push high performing students</a:t>
            </a:r>
          </a:p>
          <a:p>
            <a:pPr marL="457189" indent="-457189" defTabSz="1219170">
              <a:lnSpc>
                <a:spcPct val="100000"/>
              </a:lnSpc>
              <a:buClr>
                <a:srgbClr val="FF0000"/>
              </a:buClr>
              <a:buFont typeface="Arial" panose="020B0604020202020204" pitchFamily="34" charset="0"/>
              <a:buChar char="•"/>
              <a:defRPr/>
            </a:pPr>
            <a:r>
              <a:rPr lang="en-GB" sz="2133" b="0" u="sng" kern="0" dirty="0">
                <a:solidFill>
                  <a:srgbClr val="000000"/>
                </a:solidFill>
                <a:latin typeface="Arial"/>
              </a:rPr>
              <a:t>Vocabulary</a:t>
            </a:r>
            <a:r>
              <a:rPr lang="en-GB" sz="2133" b="0" kern="0" dirty="0">
                <a:solidFill>
                  <a:srgbClr val="000000"/>
                </a:solidFill>
                <a:latin typeface="Arial"/>
              </a:rPr>
              <a:t> was noted as a key area of focus</a:t>
            </a:r>
          </a:p>
          <a:p>
            <a:pPr marL="457189" indent="-457189" defTabSz="1219170">
              <a:lnSpc>
                <a:spcPct val="100000"/>
              </a:lnSpc>
              <a:buClr>
                <a:srgbClr val="FF0000"/>
              </a:buClr>
              <a:buFont typeface="Arial" panose="020B0604020202020204" pitchFamily="34" charset="0"/>
              <a:buChar char="•"/>
              <a:defRPr/>
            </a:pPr>
            <a:r>
              <a:rPr lang="en-GB" sz="2133" b="0" kern="0" dirty="0">
                <a:solidFill>
                  <a:srgbClr val="000000"/>
                </a:solidFill>
                <a:latin typeface="Arial"/>
              </a:rPr>
              <a:t>Importance was attributed to </a:t>
            </a:r>
            <a:r>
              <a:rPr lang="en-GB" sz="2133" b="0" u="sng" kern="0" dirty="0">
                <a:solidFill>
                  <a:srgbClr val="000000"/>
                </a:solidFill>
                <a:latin typeface="Arial"/>
              </a:rPr>
              <a:t>whether or not the information was ‘sticking</a:t>
            </a:r>
            <a:r>
              <a:rPr lang="en-GB" sz="2133" b="0" kern="0" dirty="0">
                <a:solidFill>
                  <a:srgbClr val="000000"/>
                </a:solidFill>
                <a:latin typeface="Arial"/>
              </a:rPr>
              <a:t>’. </a:t>
            </a:r>
            <a:r>
              <a:rPr lang="en-GB" sz="2133" b="0" kern="0" dirty="0">
                <a:solidFill>
                  <a:schemeClr val="tx1"/>
                </a:solidFill>
                <a:latin typeface="Arial"/>
              </a:rPr>
              <a:t>Areas for improvement had already been identified and plans were in place to follow this up in class through consultation between the subject leader and the class teachers</a:t>
            </a:r>
          </a:p>
          <a:p>
            <a:pPr marL="457189" indent="-457189" defTabSz="1219170">
              <a:lnSpc>
                <a:spcPct val="100000"/>
              </a:lnSpc>
              <a:buClr>
                <a:srgbClr val="FF0000"/>
              </a:buClr>
              <a:buFont typeface="Arial" panose="020B0604020202020204" pitchFamily="34" charset="0"/>
              <a:buChar char="•"/>
              <a:defRPr/>
            </a:pPr>
            <a:endParaRPr lang="en-GB" sz="2133" b="0"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65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388627" y="1269830"/>
            <a:ext cx="11179981" cy="5423533"/>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457189" indent="-457189" defTabSz="1219170">
              <a:lnSpc>
                <a:spcPct val="100000"/>
              </a:lnSpc>
              <a:buClr>
                <a:srgbClr val="FF0000"/>
              </a:buClr>
              <a:buFont typeface="Arial" panose="020B0604020202020204" pitchFamily="34" charset="0"/>
              <a:buChar char="•"/>
              <a:defRPr/>
            </a:pPr>
            <a:endParaRPr lang="en-GB" sz="267" kern="0" dirty="0">
              <a:solidFill>
                <a:srgbClr val="000000"/>
              </a:solidFill>
              <a:latin typeface="Arial"/>
            </a:endParaRPr>
          </a:p>
          <a:p>
            <a:pPr marL="457189" indent="-457189" defTabSz="1219170">
              <a:lnSpc>
                <a:spcPct val="100000"/>
              </a:lnSpc>
              <a:buClr>
                <a:srgbClr val="FF0000"/>
              </a:buClr>
              <a:buFont typeface="Arial" panose="020B0604020202020204" pitchFamily="34" charset="0"/>
              <a:buChar char="•"/>
              <a:defRPr/>
            </a:pPr>
            <a:r>
              <a:rPr lang="en-GB" sz="2133" b="0" kern="0" dirty="0">
                <a:solidFill>
                  <a:srgbClr val="000000"/>
                </a:solidFill>
                <a:latin typeface="Arial"/>
              </a:rPr>
              <a:t>The opportunity had been taken to </a:t>
            </a:r>
            <a:r>
              <a:rPr lang="en-GB" sz="2133" b="0" u="sng" kern="0" dirty="0">
                <a:solidFill>
                  <a:srgbClr val="000000"/>
                </a:solidFill>
                <a:latin typeface="Arial"/>
              </a:rPr>
              <a:t>utilise current events</a:t>
            </a:r>
            <a:r>
              <a:rPr lang="en-GB" sz="2133" b="0" kern="0" dirty="0">
                <a:solidFill>
                  <a:srgbClr val="000000"/>
                </a:solidFill>
                <a:latin typeface="Arial"/>
              </a:rPr>
              <a:t> and link these to the teaching of History, e. g. the recent death of the queen</a:t>
            </a:r>
          </a:p>
          <a:p>
            <a:pPr marL="457189" indent="-457189" defTabSz="1219170">
              <a:lnSpc>
                <a:spcPct val="100000"/>
              </a:lnSpc>
              <a:buClr>
                <a:srgbClr val="FF0000"/>
              </a:buClr>
              <a:buFont typeface="Arial" panose="020B0604020202020204" pitchFamily="34" charset="0"/>
              <a:buChar char="•"/>
              <a:defRPr/>
            </a:pPr>
            <a:r>
              <a:rPr lang="en-GB" sz="2133" b="0" kern="0" dirty="0">
                <a:solidFill>
                  <a:srgbClr val="000000"/>
                </a:solidFill>
                <a:latin typeface="Arial"/>
              </a:rPr>
              <a:t>A ‘</a:t>
            </a:r>
            <a:r>
              <a:rPr lang="en-GB" sz="2133" b="0" u="sng" kern="0" dirty="0">
                <a:solidFill>
                  <a:srgbClr val="000000"/>
                </a:solidFill>
                <a:latin typeface="Arial"/>
              </a:rPr>
              <a:t>History Council</a:t>
            </a:r>
            <a:r>
              <a:rPr lang="en-GB" sz="2133" b="0" kern="0" dirty="0">
                <a:solidFill>
                  <a:srgbClr val="000000"/>
                </a:solidFill>
                <a:latin typeface="Arial"/>
              </a:rPr>
              <a:t>’ had been created consisting of enthusiastic members from each year group.  The council met regularly and had promoted history learning via whole school presentations and the creation of the history timeline/chronology banner displayed in the corridors</a:t>
            </a:r>
          </a:p>
          <a:p>
            <a:pPr marL="457189" indent="-457189" defTabSz="1219170">
              <a:lnSpc>
                <a:spcPct val="100000"/>
              </a:lnSpc>
              <a:buClr>
                <a:srgbClr val="FF0000"/>
              </a:buClr>
              <a:buFont typeface="Arial" panose="020B0604020202020204" pitchFamily="34" charset="0"/>
              <a:buChar char="•"/>
              <a:defRPr/>
            </a:pPr>
            <a:r>
              <a:rPr lang="en-GB" sz="2133" b="0" kern="0" dirty="0">
                <a:solidFill>
                  <a:srgbClr val="000000"/>
                </a:solidFill>
                <a:latin typeface="Arial"/>
              </a:rPr>
              <a:t>Regular </a:t>
            </a:r>
            <a:r>
              <a:rPr lang="en-GB" sz="2133" b="0" u="sng" kern="0" dirty="0">
                <a:solidFill>
                  <a:srgbClr val="000000"/>
                </a:solidFill>
                <a:latin typeface="Arial"/>
              </a:rPr>
              <a:t>student visits</a:t>
            </a:r>
            <a:r>
              <a:rPr lang="en-GB" sz="2133" b="0" kern="0" dirty="0">
                <a:solidFill>
                  <a:srgbClr val="000000"/>
                </a:solidFill>
                <a:latin typeface="Arial"/>
              </a:rPr>
              <a:t> were taking place to key local resources.  Recent places visited included </a:t>
            </a:r>
            <a:r>
              <a:rPr lang="en-GB" sz="2133" b="0" kern="0" dirty="0" err="1">
                <a:solidFill>
                  <a:srgbClr val="000000"/>
                </a:solidFill>
                <a:latin typeface="Arial"/>
              </a:rPr>
              <a:t>Samlesbury</a:t>
            </a:r>
            <a:r>
              <a:rPr lang="en-GB" sz="2133" b="0" kern="0" dirty="0">
                <a:solidFill>
                  <a:srgbClr val="000000"/>
                </a:solidFill>
                <a:latin typeface="Arial"/>
              </a:rPr>
              <a:t> Hall, the Egyptology exhibition at Blackburn museum and the World War 1 exhibitions at Accrington library and Accrington Town Hall</a:t>
            </a:r>
          </a:p>
          <a:p>
            <a:pPr marL="958827" lvl="1" indent="0" defTabSz="1219170">
              <a:lnSpc>
                <a:spcPct val="100000"/>
              </a:lnSpc>
              <a:spcBef>
                <a:spcPts val="0"/>
              </a:spcBef>
              <a:buClr>
                <a:srgbClr val="FF0000"/>
              </a:buClr>
              <a:buNone/>
            </a:pPr>
            <a:endParaRPr lang="en-GB" sz="1867" kern="0" dirty="0">
              <a:solidFill>
                <a:srgbClr val="000000"/>
              </a:solidFill>
              <a:latin typeface="Arial"/>
            </a:endParaRPr>
          </a:p>
          <a:p>
            <a:pPr marL="958827" lvl="1" indent="0" defTabSz="1219170">
              <a:lnSpc>
                <a:spcPct val="100000"/>
              </a:lnSpc>
              <a:spcBef>
                <a:spcPts val="0"/>
              </a:spcBef>
              <a:buClr>
                <a:srgbClr val="FF0000"/>
              </a:buClr>
              <a:buNone/>
            </a:pPr>
            <a:endParaRPr lang="en-GB" sz="1867"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3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 – Workbook Review</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372072" y="1259512"/>
            <a:ext cx="11083971" cy="5040560"/>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a:p>
            <a:pPr marL="457189" indent="-457189" defTabSz="1219170">
              <a:lnSpc>
                <a:spcPct val="100000"/>
              </a:lnSpc>
              <a:spcBef>
                <a:spcPts val="1200"/>
              </a:spcBef>
              <a:spcAft>
                <a:spcPts val="1200"/>
              </a:spcAft>
              <a:buClr>
                <a:srgbClr val="FF0000"/>
              </a:buClr>
              <a:buFont typeface="Arial" panose="020B0604020202020204" pitchFamily="34" charset="0"/>
              <a:buChar char="•"/>
              <a:tabLst>
                <a:tab pos="1443531" algn="l"/>
                <a:tab pos="2154713" algn="l"/>
                <a:tab pos="2865895" algn="l"/>
                <a:tab pos="10769331" algn="r"/>
              </a:tabLst>
              <a:defRPr/>
            </a:pPr>
            <a:r>
              <a:rPr lang="en-GB" sz="2133" b="0" kern="0" dirty="0">
                <a:solidFill>
                  <a:srgbClr val="000000"/>
                </a:solidFill>
                <a:latin typeface="Arial"/>
              </a:rPr>
              <a:t>A review of the student workbooks from all school year groups was carried out.  The sample included the workbooks of SEND students, pupil premium students, students of average ability, and high-performing students.  It was noted that:</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Alternative methods of organising and recording information were provided to the </a:t>
            </a:r>
            <a:r>
              <a:rPr lang="en-GB" sz="1867" u="sng" kern="0" dirty="0">
                <a:solidFill>
                  <a:srgbClr val="000000"/>
                </a:solidFill>
                <a:latin typeface="Arial"/>
              </a:rPr>
              <a:t>SEND students</a:t>
            </a:r>
            <a:r>
              <a:rPr lang="en-GB" sz="1867" kern="0" dirty="0">
                <a:solidFill>
                  <a:srgbClr val="000000"/>
                </a:solidFill>
                <a:latin typeface="Arial"/>
              </a:rPr>
              <a:t> e. g. pictures were utilised and ‘matching’ exercises were set.  It was noted that the pictorial ‘ribbons’ particularly suited the SEND children rather than the knowledge notes</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u="sng" kern="0" dirty="0">
                <a:solidFill>
                  <a:srgbClr val="000000"/>
                </a:solidFill>
                <a:latin typeface="Arial"/>
              </a:rPr>
              <a:t>Higher performing students</a:t>
            </a:r>
            <a:r>
              <a:rPr lang="en-GB" sz="1867" kern="0" dirty="0">
                <a:solidFill>
                  <a:srgbClr val="000000"/>
                </a:solidFill>
                <a:latin typeface="Arial"/>
              </a:rPr>
              <a:t> were encouraged to obtain and display additional knowledge (which was also shared with the class or during trips).  They were also requested to assist with organising teaching material and learning tools in order to enhance engagement</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The student workbooks of </a:t>
            </a:r>
            <a:r>
              <a:rPr lang="en-GB" sz="1867" u="sng" kern="0" dirty="0">
                <a:solidFill>
                  <a:srgbClr val="000000"/>
                </a:solidFill>
                <a:latin typeface="Arial"/>
              </a:rPr>
              <a:t>average and above average students</a:t>
            </a:r>
            <a:r>
              <a:rPr lang="en-GB" sz="1867" kern="0" dirty="0">
                <a:solidFill>
                  <a:srgbClr val="000000"/>
                </a:solidFill>
                <a:latin typeface="Arial"/>
              </a:rPr>
              <a:t> displayed a good level of knowledge and understanding and use of the ‘threads’ was clear. For example students referred to the monarchy and religion; some more loosely to farming</a:t>
            </a:r>
            <a:endParaRPr lang="en-GB" sz="2667" b="1"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40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 – Workbook Review</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372072" y="1259512"/>
            <a:ext cx="11083971" cy="5040560"/>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Vocabulary ‘jigsaws’ appeared to be working well and where vocabulary was noted as missing, plans were in place to revisit this in class and raise the profile at the next staff meeting</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Written notes were of a good standard </a:t>
            </a:r>
            <a:r>
              <a:rPr lang="en-GB" sz="1867" kern="0" dirty="0">
                <a:solidFill>
                  <a:schemeClr val="tx1"/>
                </a:solidFill>
                <a:latin typeface="Arial"/>
              </a:rPr>
              <a:t>but Mrs Turner was keen to raise the standard further</a:t>
            </a: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30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 – Teachers’ Floor Books</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748877" y="1028734"/>
            <a:ext cx="10531700" cy="5664629"/>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a:p>
            <a:pPr marL="457189" indent="-457189" defTabSz="1219170">
              <a:lnSpc>
                <a:spcPct val="100000"/>
              </a:lnSpc>
              <a:spcBef>
                <a:spcPts val="1200"/>
              </a:spcBef>
              <a:spcAft>
                <a:spcPts val="1200"/>
              </a:spcAft>
              <a:buClr>
                <a:srgbClr val="FF0000"/>
              </a:buClr>
              <a:buFont typeface="Arial" panose="020B0604020202020204" pitchFamily="34" charset="0"/>
              <a:buChar char="•"/>
              <a:tabLst>
                <a:tab pos="1443531" algn="l"/>
                <a:tab pos="2154713" algn="l"/>
                <a:tab pos="2865895" algn="l"/>
                <a:tab pos="10769331" algn="r"/>
              </a:tabLst>
              <a:defRPr/>
            </a:pPr>
            <a:r>
              <a:rPr lang="en-GB" sz="2133" b="0" kern="0" dirty="0">
                <a:solidFill>
                  <a:srgbClr val="000000"/>
                </a:solidFill>
                <a:latin typeface="Arial"/>
              </a:rPr>
              <a:t>A sample of teachers’ floor books were reviewed, as follows:</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defRPr/>
            </a:pPr>
            <a:r>
              <a:rPr lang="en-GB" sz="1867" kern="0" dirty="0">
                <a:solidFill>
                  <a:srgbClr val="000000"/>
                </a:solidFill>
                <a:latin typeface="Arial"/>
              </a:rPr>
              <a:t>EYFS – History Floor Book</a:t>
            </a:r>
          </a:p>
          <a:p>
            <a:pPr marL="2230911" lvl="2"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defRPr/>
            </a:pPr>
            <a:r>
              <a:rPr lang="en-GB" sz="1600" kern="0" dirty="0">
                <a:solidFill>
                  <a:srgbClr val="000000"/>
                </a:solidFill>
                <a:latin typeface="Arial"/>
              </a:rPr>
              <a:t>This is currently being trialled by Mrs Draycott for EYFS, and was designed to aid the memory of learning using visual clues</a:t>
            </a:r>
            <a:endParaRPr lang="en-GB" sz="1600" kern="0" dirty="0">
              <a:solidFill>
                <a:srgbClr val="FF0000"/>
              </a:solidFill>
              <a:latin typeface="Arial"/>
            </a:endParaRP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defRPr/>
            </a:pPr>
            <a:r>
              <a:rPr lang="en-GB" sz="1867" kern="0" dirty="0">
                <a:solidFill>
                  <a:srgbClr val="000000"/>
                </a:solidFill>
                <a:latin typeface="Arial"/>
              </a:rPr>
              <a:t>Years 1/2 - History Topic ‘Big book’</a:t>
            </a:r>
          </a:p>
          <a:p>
            <a:pPr marL="2230911" lvl="2"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defRPr/>
            </a:pPr>
            <a:r>
              <a:rPr lang="en-GB" sz="1600" kern="0" dirty="0">
                <a:solidFill>
                  <a:srgbClr val="000000"/>
                </a:solidFill>
                <a:latin typeface="Arial"/>
              </a:rPr>
              <a:t>This is currently also being trialled by Mrs Draycott for years 1/2 and is structured like a diary of learning to capture incidental learning moments not recorded within individual exercise books e. g. the photos of the modern tractor visit in school</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defRPr/>
            </a:pPr>
            <a:r>
              <a:rPr lang="en-GB" sz="1867" kern="0" dirty="0">
                <a:solidFill>
                  <a:srgbClr val="000000"/>
                </a:solidFill>
                <a:latin typeface="Arial"/>
              </a:rPr>
              <a:t>Mrs Turner outlined that the next steps were to:</a:t>
            </a:r>
            <a:endParaRPr lang="en-GB" sz="1600" kern="0" dirty="0">
              <a:solidFill>
                <a:srgbClr val="000000"/>
              </a:solidFill>
              <a:latin typeface="Arial"/>
            </a:endParaRPr>
          </a:p>
          <a:p>
            <a:pPr marL="3172803" lvl="3" defTabSz="1219170">
              <a:lnSpc>
                <a:spcPct val="100000"/>
              </a:lnSpc>
              <a:buClr>
                <a:srgbClr val="FF0000"/>
              </a:buClr>
              <a:buFont typeface="Wingdings" panose="05000000000000000000" pitchFamily="2" charset="2"/>
              <a:buChar char="Ø"/>
              <a:defRPr/>
            </a:pPr>
            <a:r>
              <a:rPr lang="en-GB" sz="1600" kern="0" dirty="0">
                <a:solidFill>
                  <a:srgbClr val="000000"/>
                </a:solidFill>
                <a:latin typeface="Arial"/>
              </a:rPr>
              <a:t>carry out a final review with Mrs Draycott to clarify </a:t>
            </a:r>
            <a:r>
              <a:rPr lang="en-GB" sz="1600" kern="0" dirty="0">
                <a:solidFill>
                  <a:srgbClr val="000000"/>
                </a:solidFill>
              </a:rPr>
              <a:t>outstanding questions</a:t>
            </a:r>
          </a:p>
          <a:p>
            <a:pPr marL="3172803" lvl="3" defTabSz="1219170">
              <a:lnSpc>
                <a:spcPct val="100000"/>
              </a:lnSpc>
              <a:buClr>
                <a:srgbClr val="FF0000"/>
              </a:buClr>
              <a:buFont typeface="Wingdings" panose="05000000000000000000" pitchFamily="2" charset="2"/>
              <a:buChar char="Ø"/>
              <a:defRPr/>
            </a:pPr>
            <a:r>
              <a:rPr lang="en-GB" sz="1600" kern="0" dirty="0">
                <a:solidFill>
                  <a:srgbClr val="000000"/>
                </a:solidFill>
              </a:rPr>
              <a:t>discuss/ratify these at the next staff meeting (already added to the agenda)</a:t>
            </a:r>
            <a:endParaRPr lang="en-GB" sz="2267" b="1" kern="0" dirty="0">
              <a:solidFill>
                <a:srgbClr val="FF0000"/>
              </a:solidFill>
              <a:latin typeface="Arial"/>
            </a:endParaRPr>
          </a:p>
          <a:p>
            <a:pPr marL="457189" indent="-457189" defTabSz="1219170">
              <a:lnSpc>
                <a:spcPct val="100000"/>
              </a:lnSpc>
              <a:spcBef>
                <a:spcPts val="1200"/>
              </a:spcBef>
              <a:spcAft>
                <a:spcPts val="1200"/>
              </a:spcAft>
              <a:buClr>
                <a:srgbClr val="FF0000"/>
              </a:buClr>
              <a:buFont typeface="Arial" panose="020B0604020202020204" pitchFamily="34" charset="0"/>
              <a:buChar char="•"/>
              <a:tabLst>
                <a:tab pos="1443531" algn="l"/>
                <a:tab pos="2154713" algn="l"/>
                <a:tab pos="2865895" algn="l"/>
                <a:tab pos="10769331" algn="r"/>
              </a:tabLst>
              <a:defRPr/>
            </a:pPr>
            <a:endParaRPr lang="en-GB" sz="2267" kern="0" dirty="0">
              <a:solidFill>
                <a:srgbClr val="000000"/>
              </a:solidFill>
              <a:latin typeface="Arial"/>
            </a:endParaRPr>
          </a:p>
          <a:p>
            <a:pPr marL="457189" indent="-457189" defTabSz="1219170">
              <a:lnSpc>
                <a:spcPct val="100000"/>
              </a:lnSpc>
              <a:buClr>
                <a:srgbClr val="FF0000"/>
              </a:buClr>
              <a:buFont typeface="Arial" panose="020B0604020202020204" pitchFamily="34" charset="0"/>
              <a:buChar char="•"/>
            </a:pPr>
            <a:endParaRPr lang="en-GB" sz="2667"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713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 – Face-to-face Interviews with Students</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529184" y="1355555"/>
            <a:ext cx="10751393" cy="5541203"/>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a:p>
            <a:pPr marL="457189" indent="-457189" defTabSz="1219170">
              <a:lnSpc>
                <a:spcPct val="100000"/>
              </a:lnSpc>
              <a:buClr>
                <a:srgbClr val="FF0000"/>
              </a:buClr>
              <a:buFont typeface="Arial" panose="020B0604020202020204" pitchFamily="34" charset="0"/>
              <a:buChar char="•"/>
              <a:defRPr/>
            </a:pPr>
            <a:r>
              <a:rPr lang="en-GB" sz="2133" b="0" kern="0" dirty="0">
                <a:solidFill>
                  <a:srgbClr val="000000"/>
                </a:solidFill>
                <a:latin typeface="Arial"/>
              </a:rPr>
              <a:t>Face-to-face interviews were c</a:t>
            </a:r>
            <a:r>
              <a:rPr lang="en-GB" sz="2133" b="0" kern="0" dirty="0" err="1">
                <a:solidFill>
                  <a:srgbClr val="000000"/>
                </a:solidFill>
              </a:rPr>
              <a:t>arried</a:t>
            </a:r>
            <a:r>
              <a:rPr lang="en-GB" sz="2133" b="0" kern="0" dirty="0">
                <a:solidFill>
                  <a:srgbClr val="000000"/>
                </a:solidFill>
              </a:rPr>
              <a:t> out with </a:t>
            </a:r>
            <a:r>
              <a:rPr lang="en-GB" sz="2133" b="0" kern="0" dirty="0">
                <a:solidFill>
                  <a:srgbClr val="000000"/>
                </a:solidFill>
                <a:latin typeface="Arial"/>
              </a:rPr>
              <a:t>students from all year groups </a:t>
            </a:r>
            <a:r>
              <a:rPr lang="en-GB" sz="1600" b="0" kern="0" dirty="0">
                <a:solidFill>
                  <a:srgbClr val="000000"/>
                </a:solidFill>
                <a:latin typeface="Arial"/>
              </a:rPr>
              <a:t>(years 3/4  were engaged on another activity on the day and were met with on a later occasion)</a:t>
            </a:r>
          </a:p>
          <a:p>
            <a:pPr marL="0" indent="0" defTabSz="1219170">
              <a:lnSpc>
                <a:spcPct val="100000"/>
              </a:lnSpc>
              <a:buClr>
                <a:srgbClr val="FF0000"/>
              </a:buClr>
              <a:buNone/>
              <a:defRPr/>
            </a:pPr>
            <a:r>
              <a:rPr lang="en-GB" sz="2133" b="0" kern="0" dirty="0">
                <a:solidFill>
                  <a:srgbClr val="000000"/>
                </a:solidFill>
                <a:latin typeface="Arial"/>
              </a:rPr>
              <a:t>      Findings were:</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Students from all year groups were very excited to talk about their history learning and demonstrated an extremely high level of engagement and enthusiasm</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The students were very proud of their </a:t>
            </a:r>
            <a:r>
              <a:rPr lang="en-GB" sz="1867" kern="0" dirty="0">
                <a:solidFill>
                  <a:srgbClr val="000000"/>
                </a:solidFill>
              </a:rPr>
              <a:t>workbooks and delighted to </a:t>
            </a:r>
            <a:r>
              <a:rPr lang="en-GB" sz="1867" kern="0" dirty="0">
                <a:solidFill>
                  <a:srgbClr val="000000"/>
                </a:solidFill>
                <a:latin typeface="Arial"/>
              </a:rPr>
              <a:t>show them to us</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Most students from all year groups interviewed demonstrated a high level of knowledge of the topic they had been studying (some had not looked at the topic for some time but still retained a good level of knowledge and detail).  For example, one student remembered straight away when questioned that the date of the Gunpowder Plot was 1605</a:t>
            </a: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1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 – Face-to-face Interviews with Students</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388628" y="1220755"/>
            <a:ext cx="10753193" cy="5664629"/>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A more in-depth knowledge was demonstrated by some students, for example the names of key individuals were retained – the very first fact about the Great Fire of London proffered by one student was that the name of the baker on Pudding Lane was Thomas </a:t>
            </a:r>
            <a:r>
              <a:rPr lang="en-GB" sz="1867" kern="0" dirty="0" err="1">
                <a:solidFill>
                  <a:srgbClr val="000000"/>
                </a:solidFill>
                <a:latin typeface="Arial"/>
              </a:rPr>
              <a:t>Farriner</a:t>
            </a:r>
            <a:endParaRPr lang="en-GB" sz="1867" kern="0" dirty="0">
              <a:solidFill>
                <a:srgbClr val="000000"/>
              </a:solidFill>
              <a:latin typeface="Arial"/>
            </a:endParaRP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Religion came through strongly (although it was noted that the year 1/2 students interviewed needed a clearer understanding of Catholics and Protestants)</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For EYFS children, history lessons had been designed to create an understanding of chronology and the passage of time by reviewing photos of themselves as babies, and photos of notable figures such as the Queen at various stages of her life.  Students responded well to this, recognising themselves when they were younger and recognising the younger Queen in her uniform during the war. However it was noted that they needed further work on articulating ‘old/new’</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Particularly good recall was noted from the year 6 student, who recalled facts on World War 1 (however she was unaware of the monarch at that time)</a:t>
            </a: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41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037">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82D1249-88B5-9F36-45CB-1F552854D984}"/>
              </a:ext>
            </a:extLst>
          </p:cNvPr>
          <p:cNvPicPr>
            <a:picLocks noChangeAspect="1"/>
          </p:cNvPicPr>
          <p:nvPr/>
        </p:nvPicPr>
        <p:blipFill rotWithShape="1">
          <a:blip r:embed="rId2"/>
          <a:srcRect l="1460" r="2640" b="-2"/>
          <a:stretch/>
        </p:blipFill>
        <p:spPr>
          <a:xfrm>
            <a:off x="643467" y="643467"/>
            <a:ext cx="5372099" cy="5571066"/>
          </a:xfrm>
          <a:prstGeom prst="rect">
            <a:avLst/>
          </a:prstGeom>
        </p:spPr>
      </p:pic>
      <p:sp>
        <p:nvSpPr>
          <p:cNvPr id="3" name="TextBox 2">
            <a:extLst>
              <a:ext uri="{FF2B5EF4-FFF2-40B4-BE49-F238E27FC236}">
                <a16:creationId xmlns:a16="http://schemas.microsoft.com/office/drawing/2014/main" id="{6C72309C-8B42-724E-3E5D-C0B7B1C396C7}"/>
              </a:ext>
            </a:extLst>
          </p:cNvPr>
          <p:cNvSpPr txBox="1"/>
          <p:nvPr/>
        </p:nvSpPr>
        <p:spPr>
          <a:xfrm>
            <a:off x="6096000" y="542389"/>
            <a:ext cx="5114925" cy="6555641"/>
          </a:xfrm>
          <a:prstGeom prst="rect">
            <a:avLst/>
          </a:prstGeom>
          <a:noFill/>
        </p:spPr>
        <p:txBody>
          <a:bodyPr wrap="square" rtlCol="0">
            <a:spAutoFit/>
          </a:bodyPr>
          <a:lstStyle/>
          <a:p>
            <a:r>
              <a:rPr lang="en-GB" sz="2400" dirty="0">
                <a:solidFill>
                  <a:schemeClr val="bg1"/>
                </a:solidFill>
                <a:latin typeface="Comic Sans MS" panose="030F0902030302020204" pitchFamily="66" charset="0"/>
              </a:rPr>
              <a:t>History Heroes – </a:t>
            </a:r>
          </a:p>
          <a:p>
            <a:endParaRPr lang="en-GB" sz="2400" dirty="0">
              <a:solidFill>
                <a:schemeClr val="bg1"/>
              </a:solidFill>
              <a:latin typeface="Comic Sans MS" panose="030F0902030302020204" pitchFamily="66" charset="0"/>
            </a:endParaRPr>
          </a:p>
          <a:p>
            <a:endParaRPr lang="en-GB" sz="2400" dirty="0">
              <a:solidFill>
                <a:schemeClr val="bg1"/>
              </a:solidFill>
              <a:latin typeface="Comic Sans MS" panose="030F0902030302020204" pitchFamily="66" charset="0"/>
            </a:endParaRPr>
          </a:p>
          <a:p>
            <a:endParaRPr lang="en-GB" sz="2400" dirty="0">
              <a:solidFill>
                <a:schemeClr val="bg1"/>
              </a:solidFill>
              <a:latin typeface="Comic Sans MS" panose="030F0902030302020204" pitchFamily="66" charset="0"/>
            </a:endParaRPr>
          </a:p>
          <a:p>
            <a:endParaRPr lang="en-GB" sz="2400" dirty="0">
              <a:solidFill>
                <a:schemeClr val="bg1"/>
              </a:solidFill>
              <a:latin typeface="Comic Sans MS" panose="030F0902030302020204" pitchFamily="66" charset="0"/>
            </a:endParaRPr>
          </a:p>
          <a:p>
            <a:endParaRPr lang="en-GB" sz="2400" dirty="0">
              <a:solidFill>
                <a:schemeClr val="bg1"/>
              </a:solidFill>
              <a:latin typeface="Comic Sans MS" panose="030F0902030302020204" pitchFamily="66" charset="0"/>
            </a:endParaRPr>
          </a:p>
          <a:p>
            <a:endParaRPr lang="en-GB" sz="2400" dirty="0">
              <a:solidFill>
                <a:schemeClr val="bg1"/>
              </a:solidFill>
              <a:latin typeface="Comic Sans MS" panose="030F0902030302020204" pitchFamily="66" charset="0"/>
            </a:endParaRPr>
          </a:p>
          <a:p>
            <a:endParaRPr lang="en-GB" sz="2400" dirty="0">
              <a:solidFill>
                <a:schemeClr val="bg1"/>
              </a:solidFill>
              <a:latin typeface="Comic Sans MS" panose="030F0902030302020204" pitchFamily="66" charset="0"/>
            </a:endParaRPr>
          </a:p>
          <a:p>
            <a:endParaRPr lang="en-GB" sz="2400" dirty="0">
              <a:solidFill>
                <a:schemeClr val="bg1"/>
              </a:solidFill>
              <a:latin typeface="Comic Sans MS" panose="030F0902030302020204" pitchFamily="66" charset="0"/>
            </a:endParaRPr>
          </a:p>
          <a:p>
            <a:endParaRPr lang="en-GB" sz="2400" dirty="0">
              <a:solidFill>
                <a:schemeClr val="bg1"/>
              </a:solidFill>
              <a:latin typeface="Comic Sans MS" panose="030F0902030302020204" pitchFamily="66" charset="0"/>
            </a:endParaRPr>
          </a:p>
          <a:p>
            <a:endParaRPr lang="en-GB" sz="2400" dirty="0">
              <a:solidFill>
                <a:schemeClr val="bg1"/>
              </a:solidFill>
              <a:latin typeface="Comic Sans MS" panose="030F0902030302020204" pitchFamily="66" charset="0"/>
            </a:endParaRPr>
          </a:p>
          <a:p>
            <a:endParaRPr lang="en-GB" sz="2400" dirty="0">
              <a:solidFill>
                <a:schemeClr val="bg1"/>
              </a:solidFill>
              <a:latin typeface="Comic Sans MS" panose="030F0902030302020204" pitchFamily="66" charset="0"/>
            </a:endParaRPr>
          </a:p>
          <a:p>
            <a:r>
              <a:rPr lang="en-GB" sz="2400" dirty="0">
                <a:solidFill>
                  <a:schemeClr val="bg1"/>
                </a:solidFill>
                <a:latin typeface="Comic Sans MS" panose="030F0902030302020204" pitchFamily="66" charset="0"/>
              </a:rPr>
              <a:t>Mrs Turner – History Champion</a:t>
            </a:r>
          </a:p>
          <a:p>
            <a:r>
              <a:rPr lang="en-GB" sz="2400" dirty="0">
                <a:solidFill>
                  <a:schemeClr val="bg1"/>
                </a:solidFill>
                <a:latin typeface="Comic Sans MS" panose="030F0902030302020204" pitchFamily="66" charset="0"/>
              </a:rPr>
              <a:t>Mrs </a:t>
            </a:r>
            <a:r>
              <a:rPr lang="en-GB" sz="2400" dirty="0" err="1">
                <a:solidFill>
                  <a:schemeClr val="bg1"/>
                </a:solidFill>
                <a:latin typeface="Comic Sans MS" panose="030F0902030302020204" pitchFamily="66" charset="0"/>
              </a:rPr>
              <a:t>Gow</a:t>
            </a:r>
            <a:r>
              <a:rPr lang="en-GB" sz="2400" dirty="0">
                <a:solidFill>
                  <a:schemeClr val="bg1"/>
                </a:solidFill>
                <a:latin typeface="Comic Sans MS" panose="030F0902030302020204" pitchFamily="66" charset="0"/>
              </a:rPr>
              <a:t> – Head Teacher </a:t>
            </a:r>
          </a:p>
          <a:p>
            <a:r>
              <a:rPr lang="en-GB" sz="2400" dirty="0">
                <a:solidFill>
                  <a:schemeClr val="bg1"/>
                </a:solidFill>
                <a:latin typeface="Comic Sans MS" panose="030F0902030302020204" pitchFamily="66" charset="0"/>
              </a:rPr>
              <a:t>Mrs Smith – Parent of Year 6 child and History Governor.</a:t>
            </a:r>
          </a:p>
          <a:p>
            <a:endParaRPr lang="en-GB" dirty="0">
              <a:solidFill>
                <a:schemeClr val="bg1"/>
              </a:solidFill>
            </a:endParaRPr>
          </a:p>
          <a:p>
            <a:endParaRPr lang="en-GB" dirty="0">
              <a:solidFill>
                <a:schemeClr val="bg1"/>
              </a:solidFill>
            </a:endParaRPr>
          </a:p>
        </p:txBody>
      </p:sp>
      <p:graphicFrame>
        <p:nvGraphicFramePr>
          <p:cNvPr id="4" name="Table 3">
            <a:extLst>
              <a:ext uri="{FF2B5EF4-FFF2-40B4-BE49-F238E27FC236}">
                <a16:creationId xmlns:a16="http://schemas.microsoft.com/office/drawing/2014/main" id="{D315341E-1996-35D1-2313-AFFCC366A6F6}"/>
              </a:ext>
            </a:extLst>
          </p:cNvPr>
          <p:cNvGraphicFramePr>
            <a:graphicFrameLocks noGrp="1"/>
          </p:cNvGraphicFramePr>
          <p:nvPr>
            <p:extLst>
              <p:ext uri="{D42A27DB-BD31-4B8C-83A1-F6EECF244321}">
                <p14:modId xmlns:p14="http://schemas.microsoft.com/office/powerpoint/2010/main" val="158457484"/>
              </p:ext>
            </p:extLst>
          </p:nvPr>
        </p:nvGraphicFramePr>
        <p:xfrm>
          <a:off x="6176436" y="1291166"/>
          <a:ext cx="5062011" cy="2744989"/>
        </p:xfrm>
        <a:graphic>
          <a:graphicData uri="http://schemas.openxmlformats.org/drawingml/2006/table">
            <a:tbl>
              <a:tblPr firstRow="1" bandRow="1">
                <a:tableStyleId>{5940675A-B579-460E-94D1-54222C63F5DA}</a:tableStyleId>
              </a:tblPr>
              <a:tblGrid>
                <a:gridCol w="1687337">
                  <a:extLst>
                    <a:ext uri="{9D8B030D-6E8A-4147-A177-3AD203B41FA5}">
                      <a16:colId xmlns:a16="http://schemas.microsoft.com/office/drawing/2014/main" val="767433188"/>
                    </a:ext>
                  </a:extLst>
                </a:gridCol>
                <a:gridCol w="1687337">
                  <a:extLst>
                    <a:ext uri="{9D8B030D-6E8A-4147-A177-3AD203B41FA5}">
                      <a16:colId xmlns:a16="http://schemas.microsoft.com/office/drawing/2014/main" val="2483509942"/>
                    </a:ext>
                  </a:extLst>
                </a:gridCol>
                <a:gridCol w="1687337">
                  <a:extLst>
                    <a:ext uri="{9D8B030D-6E8A-4147-A177-3AD203B41FA5}">
                      <a16:colId xmlns:a16="http://schemas.microsoft.com/office/drawing/2014/main" val="1729319596"/>
                    </a:ext>
                  </a:extLst>
                </a:gridCol>
              </a:tblGrid>
              <a:tr h="458989">
                <a:tc>
                  <a:txBody>
                    <a:bodyPr/>
                    <a:lstStyle/>
                    <a:p>
                      <a:r>
                        <a:rPr lang="en-GB" sz="2400" dirty="0">
                          <a:latin typeface="Comic Sans MS" panose="030F0902030302020204" pitchFamily="66" charset="0"/>
                        </a:rPr>
                        <a:t>Year 6</a:t>
                      </a:r>
                    </a:p>
                  </a:txBody>
                  <a:tcPr>
                    <a:solidFill>
                      <a:schemeClr val="bg1"/>
                    </a:solidFill>
                  </a:tcPr>
                </a:tc>
                <a:tc>
                  <a:txBody>
                    <a:bodyPr/>
                    <a:lstStyle/>
                    <a:p>
                      <a:r>
                        <a:rPr lang="en-GB" sz="2400" dirty="0">
                          <a:latin typeface="Comic Sans MS" panose="030F0902030302020204" pitchFamily="66" charset="0"/>
                        </a:rPr>
                        <a:t>Year 5</a:t>
                      </a:r>
                    </a:p>
                  </a:txBody>
                  <a:tcPr>
                    <a:solidFill>
                      <a:schemeClr val="bg1"/>
                    </a:solidFill>
                  </a:tcPr>
                </a:tc>
                <a:tc>
                  <a:txBody>
                    <a:bodyPr/>
                    <a:lstStyle/>
                    <a:p>
                      <a:r>
                        <a:rPr lang="en-GB" sz="2400" dirty="0">
                          <a:latin typeface="Comic Sans MS" panose="030F0902030302020204" pitchFamily="66" charset="0"/>
                        </a:rPr>
                        <a:t>Year 4</a:t>
                      </a:r>
                    </a:p>
                  </a:txBody>
                  <a:tcPr>
                    <a:solidFill>
                      <a:schemeClr val="bg1"/>
                    </a:solidFill>
                  </a:tcPr>
                </a:tc>
                <a:extLst>
                  <a:ext uri="{0D108BD9-81ED-4DB2-BD59-A6C34878D82A}">
                    <a16:rowId xmlns:a16="http://schemas.microsoft.com/office/drawing/2014/main" val="1996728525"/>
                  </a:ext>
                </a:extLst>
              </a:tr>
              <a:tr h="2150333">
                <a:tc>
                  <a:txBody>
                    <a:bodyPr/>
                    <a:lstStyle/>
                    <a:p>
                      <a:r>
                        <a:rPr lang="en-GB" sz="2400" dirty="0">
                          <a:latin typeface="Comic Sans MS" panose="030F0902030302020204" pitchFamily="66" charset="0"/>
                        </a:rPr>
                        <a:t>Sophie</a:t>
                      </a:r>
                    </a:p>
                    <a:p>
                      <a:r>
                        <a:rPr lang="en-GB" sz="2400" dirty="0">
                          <a:latin typeface="Comic Sans MS" panose="030F0902030302020204" pitchFamily="66" charset="0"/>
                        </a:rPr>
                        <a:t>Matilda</a:t>
                      </a:r>
                    </a:p>
                    <a:p>
                      <a:r>
                        <a:rPr lang="en-GB" sz="2400" dirty="0">
                          <a:latin typeface="Comic Sans MS" panose="030F0902030302020204" pitchFamily="66" charset="0"/>
                        </a:rPr>
                        <a:t>Aisha</a:t>
                      </a:r>
                    </a:p>
                    <a:p>
                      <a:r>
                        <a:rPr lang="en-GB" sz="2400" dirty="0">
                          <a:latin typeface="Comic Sans MS" panose="030F0902030302020204" pitchFamily="66" charset="0"/>
                        </a:rPr>
                        <a:t>Khadija</a:t>
                      </a:r>
                    </a:p>
                    <a:p>
                      <a:r>
                        <a:rPr lang="en-GB" sz="2400" dirty="0">
                          <a:latin typeface="Comic Sans MS" panose="030F0902030302020204" pitchFamily="66" charset="0"/>
                        </a:rPr>
                        <a:t>Iman</a:t>
                      </a:r>
                    </a:p>
                    <a:p>
                      <a:endParaRPr lang="en-GB" sz="2400" dirty="0">
                        <a:latin typeface="Comic Sans MS" panose="030F0902030302020204" pitchFamily="66" charset="0"/>
                      </a:endParaRPr>
                    </a:p>
                  </a:txBody>
                  <a:tcPr>
                    <a:solidFill>
                      <a:schemeClr val="bg1"/>
                    </a:solidFill>
                  </a:tcPr>
                </a:tc>
                <a:tc>
                  <a:txBody>
                    <a:bodyPr/>
                    <a:lstStyle/>
                    <a:p>
                      <a:r>
                        <a:rPr lang="en-GB" sz="2400" dirty="0" err="1">
                          <a:latin typeface="Comic Sans MS" panose="030F0902030302020204" pitchFamily="66" charset="0"/>
                        </a:rPr>
                        <a:t>Amaarah</a:t>
                      </a:r>
                      <a:endParaRPr lang="en-GB" sz="2400" dirty="0">
                        <a:latin typeface="Comic Sans MS" panose="030F0902030302020204" pitchFamily="66" charset="0"/>
                      </a:endParaRPr>
                    </a:p>
                    <a:p>
                      <a:r>
                        <a:rPr lang="en-GB" sz="2400" dirty="0">
                          <a:latin typeface="Comic Sans MS" panose="030F0902030302020204" pitchFamily="66" charset="0"/>
                        </a:rPr>
                        <a:t>Laura</a:t>
                      </a:r>
                    </a:p>
                    <a:p>
                      <a:r>
                        <a:rPr lang="en-GB" sz="2400" dirty="0">
                          <a:latin typeface="Comic Sans MS" panose="030F0902030302020204" pitchFamily="66" charset="0"/>
                        </a:rPr>
                        <a:t>Maisie</a:t>
                      </a:r>
                    </a:p>
                    <a:p>
                      <a:r>
                        <a:rPr lang="en-GB" sz="2400" dirty="0" err="1">
                          <a:latin typeface="Comic Sans MS" panose="030F0902030302020204" pitchFamily="66" charset="0"/>
                        </a:rPr>
                        <a:t>Sawdah</a:t>
                      </a:r>
                      <a:endParaRPr lang="en-GB" sz="2400" dirty="0">
                        <a:latin typeface="Comic Sans MS" panose="030F0902030302020204" pitchFamily="66" charset="0"/>
                      </a:endParaRPr>
                    </a:p>
                    <a:p>
                      <a:r>
                        <a:rPr lang="en-GB" sz="2400" dirty="0">
                          <a:latin typeface="Comic Sans MS" panose="030F0902030302020204" pitchFamily="66" charset="0"/>
                        </a:rPr>
                        <a:t>William</a:t>
                      </a:r>
                    </a:p>
                  </a:txBody>
                  <a:tcPr>
                    <a:solidFill>
                      <a:schemeClr val="bg1"/>
                    </a:solidFill>
                  </a:tcPr>
                </a:tc>
                <a:tc>
                  <a:txBody>
                    <a:bodyPr/>
                    <a:lstStyle/>
                    <a:p>
                      <a:r>
                        <a:rPr lang="en-GB" sz="2400" dirty="0">
                          <a:latin typeface="Comic Sans MS" panose="030F0902030302020204" pitchFamily="66" charset="0"/>
                        </a:rPr>
                        <a:t>Poppy B</a:t>
                      </a:r>
                    </a:p>
                    <a:p>
                      <a:r>
                        <a:rPr lang="en-GB" sz="2400" dirty="0" err="1">
                          <a:latin typeface="Comic Sans MS" panose="030F0902030302020204" pitchFamily="66" charset="0"/>
                        </a:rPr>
                        <a:t>Juwairiah</a:t>
                      </a:r>
                      <a:endParaRPr lang="en-GB" sz="2400" dirty="0">
                        <a:latin typeface="Comic Sans MS" panose="030F0902030302020204" pitchFamily="66" charset="0"/>
                      </a:endParaRPr>
                    </a:p>
                    <a:p>
                      <a:r>
                        <a:rPr lang="en-GB" sz="2400" dirty="0">
                          <a:latin typeface="Comic Sans MS" panose="030F0902030302020204" pitchFamily="66" charset="0"/>
                        </a:rPr>
                        <a:t>Abdullah</a:t>
                      </a:r>
                    </a:p>
                    <a:p>
                      <a:r>
                        <a:rPr lang="en-GB" sz="2400" dirty="0">
                          <a:latin typeface="Comic Sans MS" panose="030F0902030302020204" pitchFamily="66" charset="0"/>
                        </a:rPr>
                        <a:t>Zayn</a:t>
                      </a:r>
                    </a:p>
                  </a:txBody>
                  <a:tcPr>
                    <a:solidFill>
                      <a:schemeClr val="bg1"/>
                    </a:solidFill>
                  </a:tcPr>
                </a:tc>
                <a:extLst>
                  <a:ext uri="{0D108BD9-81ED-4DB2-BD59-A6C34878D82A}">
                    <a16:rowId xmlns:a16="http://schemas.microsoft.com/office/drawing/2014/main" val="553793047"/>
                  </a:ext>
                </a:extLst>
              </a:tr>
            </a:tbl>
          </a:graphicData>
        </a:graphic>
      </p:graphicFrame>
    </p:spTree>
    <p:extLst>
      <p:ext uri="{BB962C8B-B14F-4D97-AF65-F5344CB8AC3E}">
        <p14:creationId xmlns:p14="http://schemas.microsoft.com/office/powerpoint/2010/main" val="3246777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 – Face-to-face Interviews with Students</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143339" y="1316766"/>
            <a:ext cx="11411045" cy="5664629"/>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Students responded extremely well when asked questions such as “How do we know that?”, “What have we learned?” and “What do we do differently now?”, evidencing that they were able to process the information and gain a good understanding of the topics covered</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When asked whether they liked History, all students responded with great enthusiasm that they did.  The instant response from the Reception children was that they all simultaneously put both hands in the air and yelled a resounding “Yes!!”</a:t>
            </a:r>
          </a:p>
          <a:p>
            <a:pPr marL="958827" lvl="1" indent="0" defTabSz="1219170">
              <a:lnSpc>
                <a:spcPct val="100000"/>
              </a:lnSpc>
              <a:spcBef>
                <a:spcPts val="1200"/>
              </a:spcBef>
              <a:spcAft>
                <a:spcPts val="1200"/>
              </a:spcAft>
              <a:buClr>
                <a:srgbClr val="FF0000"/>
              </a:buClr>
              <a:buNone/>
              <a:tabLst>
                <a:tab pos="1443531" algn="l"/>
                <a:tab pos="2154713" algn="l"/>
                <a:tab pos="2865895" algn="l"/>
                <a:tab pos="10769331" algn="r"/>
              </a:tabLst>
            </a:pPr>
            <a:endParaRPr lang="en-GB" sz="2667" b="1"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43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 – Face-to-face Interviews with Students</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344069" y="1316766"/>
            <a:ext cx="10840497" cy="5664629"/>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a:p>
            <a:pPr marL="457189" indent="-457189" defTabSz="1219170">
              <a:lnSpc>
                <a:spcPct val="100000"/>
              </a:lnSpc>
              <a:buClr>
                <a:srgbClr val="FF0000"/>
              </a:buClr>
              <a:buFont typeface="Arial" panose="020B0604020202020204" pitchFamily="34" charset="0"/>
              <a:buChar char="•"/>
            </a:pPr>
            <a:r>
              <a:rPr lang="en-GB" sz="2267" kern="0" dirty="0">
                <a:solidFill>
                  <a:srgbClr val="000000"/>
                </a:solidFill>
                <a:latin typeface="Arial"/>
              </a:rPr>
              <a:t>Subsequent interview with year 3/4: 13</a:t>
            </a:r>
            <a:r>
              <a:rPr lang="en-GB" sz="2267" kern="0" baseline="30000" dirty="0">
                <a:solidFill>
                  <a:srgbClr val="000000"/>
                </a:solidFill>
                <a:latin typeface="Arial"/>
              </a:rPr>
              <a:t>th</a:t>
            </a:r>
            <a:r>
              <a:rPr lang="en-GB" sz="2267" kern="0" dirty="0">
                <a:solidFill>
                  <a:srgbClr val="000000"/>
                </a:solidFill>
                <a:latin typeface="Arial"/>
              </a:rPr>
              <a:t> January 2023</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The students had already requested a discussion on the Pendle Witches prior to this review, because they were “bursting  talk to someone about it!”.  They expressed a huge amount of enthusiasm and couldn’t wait to share their knowledge</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On the day, all displayed a detailed knowledge of the subject and were ‘falling over themselves’ to impart their knowledge and show their workbooks</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All discussed the sequence of events with remarkable maturity and were able to respectfully disagree on their interpretations of the events based on what they had learned</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All were able to understand that accounts of the events differed according to different sources</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endParaRPr lang="en-GB" sz="2667" b="1"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98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 – Face-to-face Interviews with Students</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380274" y="1412776"/>
            <a:ext cx="10337285" cy="4883811"/>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When questioned on what we had learned from the events of the Pendle Witch trial, the students gave a number of sensible, well-informed responses, and demonstrated an understanding of the circumstances in place </a:t>
            </a:r>
            <a:r>
              <a:rPr lang="en-GB" sz="1867" kern="0" dirty="0">
                <a:solidFill>
                  <a:srgbClr val="000000"/>
                </a:solidFill>
              </a:rPr>
              <a:t>at the time </a:t>
            </a:r>
            <a:r>
              <a:rPr lang="en-GB" sz="1867" kern="0" dirty="0">
                <a:solidFill>
                  <a:srgbClr val="000000"/>
                </a:solidFill>
                <a:latin typeface="Arial"/>
              </a:rPr>
              <a:t>that drove the events, but which no longer exist</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endParaRPr lang="en-GB" sz="1867" kern="0" dirty="0">
              <a:solidFill>
                <a:srgbClr val="000000"/>
              </a:solidFill>
              <a:latin typeface="Arial"/>
            </a:endParaRP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endParaRPr lang="en-GB" sz="2667" b="1"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69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 – Discussions with History Lead</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79195" y="1233488"/>
            <a:ext cx="11009360" cy="4883811"/>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a:p>
            <a:pPr marL="958827" lvl="1"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r>
              <a:rPr lang="en-GB" sz="1867" kern="0" dirty="0">
                <a:solidFill>
                  <a:srgbClr val="000000"/>
                </a:solidFill>
                <a:latin typeface="Arial"/>
              </a:rPr>
              <a:t>Mrs Kate Turner, History Lead:</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defRPr/>
            </a:pPr>
            <a:r>
              <a:rPr lang="en-GB" sz="1867" kern="0" dirty="0">
                <a:solidFill>
                  <a:srgbClr val="000000"/>
                </a:solidFill>
                <a:latin typeface="Arial"/>
              </a:rPr>
              <a:t>expressed a real passion for the subject of history</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defRPr/>
            </a:pPr>
            <a:r>
              <a:rPr lang="en-GB" sz="1867" kern="0" dirty="0">
                <a:solidFill>
                  <a:srgbClr val="000000"/>
                </a:solidFill>
                <a:latin typeface="Arial"/>
              </a:rPr>
              <a:t>expressed a strong desire to deliver second-to-none history teaching at Balderstone St. Leonard’s</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defRPr/>
            </a:pPr>
            <a:r>
              <a:rPr lang="en-GB" sz="1867" kern="0" dirty="0">
                <a:solidFill>
                  <a:srgbClr val="000000"/>
                </a:solidFill>
                <a:latin typeface="Arial"/>
              </a:rPr>
              <a:t>demonstrated a proactive approach and had a ‘continuous improvement’ mindset</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defRPr/>
            </a:pPr>
            <a:endParaRPr lang="en-GB" sz="1867" kern="0" dirty="0">
              <a:solidFill>
                <a:srgbClr val="000000"/>
              </a:solidFill>
              <a:latin typeface="Arial"/>
            </a:endParaRP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defRPr/>
            </a:pPr>
            <a:endParaRPr lang="en-GB" sz="1867" kern="0" dirty="0">
              <a:solidFill>
                <a:srgbClr val="000000"/>
              </a:solidFill>
              <a:latin typeface="Arial"/>
            </a:endParaRP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defRPr/>
            </a:pPr>
            <a:endParaRPr lang="en-GB" sz="2667" b="1"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58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AEE5B7-3C71-A096-D95C-D7D48185B61B}"/>
              </a:ext>
            </a:extLst>
          </p:cNvPr>
          <p:cNvSpPr txBox="1"/>
          <p:nvPr/>
        </p:nvSpPr>
        <p:spPr>
          <a:xfrm>
            <a:off x="341452" y="105261"/>
            <a:ext cx="11560035" cy="646331"/>
          </a:xfrm>
          <a:prstGeom prst="rect">
            <a:avLst/>
          </a:prstGeom>
          <a:noFill/>
        </p:spPr>
        <p:txBody>
          <a:bodyPr wrap="square">
            <a:spAutoFit/>
          </a:bodyPr>
          <a:lstStyle/>
          <a:p>
            <a:r>
              <a:rPr lang="en-GB" sz="1800" b="1" dirty="0">
                <a:effectLst/>
                <a:latin typeface="FrutigerLTStd"/>
              </a:rPr>
              <a:t>1.2 How does history teaching impact upon learning and achievement?</a:t>
            </a:r>
            <a:br>
              <a:rPr lang="en-GB" sz="1800" b="1" dirty="0">
                <a:effectLst/>
                <a:latin typeface="FrutigerLTStd"/>
              </a:rPr>
            </a:br>
            <a:endParaRPr lang="en-GB" dirty="0">
              <a:effectLst/>
            </a:endParaRPr>
          </a:p>
        </p:txBody>
      </p:sp>
      <p:sp>
        <p:nvSpPr>
          <p:cNvPr id="2" name="TextBox 1">
            <a:extLst>
              <a:ext uri="{FF2B5EF4-FFF2-40B4-BE49-F238E27FC236}">
                <a16:creationId xmlns:a16="http://schemas.microsoft.com/office/drawing/2014/main" id="{72051461-9927-5188-401A-49F453252461}"/>
              </a:ext>
            </a:extLst>
          </p:cNvPr>
          <p:cNvSpPr txBox="1"/>
          <p:nvPr/>
        </p:nvSpPr>
        <p:spPr>
          <a:xfrm>
            <a:off x="703462" y="1582589"/>
            <a:ext cx="11479011" cy="2308324"/>
          </a:xfrm>
          <a:prstGeom prst="rect">
            <a:avLst/>
          </a:prstGeom>
          <a:noFill/>
        </p:spPr>
        <p:txBody>
          <a:bodyPr wrap="square" rtlCol="0">
            <a:spAutoFit/>
          </a:bodyPr>
          <a:lstStyle/>
          <a:p>
            <a:r>
              <a:rPr lang="en-GB" b="1" u="sng" dirty="0"/>
              <a:t>Evidence 1 </a:t>
            </a:r>
          </a:p>
          <a:p>
            <a:endParaRPr lang="en-GB" b="1" u="sng" dirty="0"/>
          </a:p>
          <a:p>
            <a:r>
              <a:rPr lang="en-GB" dirty="0"/>
              <a:t>Teachers have clear objectives and use a wide range of approaches to help children engage, learn and remember. </a:t>
            </a:r>
          </a:p>
          <a:p>
            <a:r>
              <a:rPr lang="en-GB" dirty="0"/>
              <a:t>Knowledge notes (shown on next slide) give all children the opportunity to revisit previous learning to ensure it ‘sticks’, and key questions to focus and guide the learning.  To help independence; children can record their learning in a way suitable for them. </a:t>
            </a:r>
          </a:p>
          <a:p>
            <a:endParaRPr lang="en-GB" dirty="0"/>
          </a:p>
          <a:p>
            <a:endParaRPr lang="en-GB" dirty="0"/>
          </a:p>
        </p:txBody>
      </p:sp>
      <p:sp>
        <p:nvSpPr>
          <p:cNvPr id="7" name="TextBox 6">
            <a:extLst>
              <a:ext uri="{FF2B5EF4-FFF2-40B4-BE49-F238E27FC236}">
                <a16:creationId xmlns:a16="http://schemas.microsoft.com/office/drawing/2014/main" id="{C59169C1-7511-B926-F993-7A4125A8FF55}"/>
              </a:ext>
            </a:extLst>
          </p:cNvPr>
          <p:cNvSpPr txBox="1"/>
          <p:nvPr/>
        </p:nvSpPr>
        <p:spPr>
          <a:xfrm>
            <a:off x="703462" y="3233305"/>
            <a:ext cx="11306086" cy="3139321"/>
          </a:xfrm>
          <a:prstGeom prst="rect">
            <a:avLst/>
          </a:prstGeom>
          <a:noFill/>
        </p:spPr>
        <p:txBody>
          <a:bodyPr wrap="square">
            <a:spAutoFit/>
          </a:bodyPr>
          <a:lstStyle/>
          <a:p>
            <a:endParaRPr lang="en-GB" dirty="0"/>
          </a:p>
          <a:p>
            <a:r>
              <a:rPr lang="en-GB" b="1" u="sng" dirty="0"/>
              <a:t>Evidence 2</a:t>
            </a:r>
          </a:p>
          <a:p>
            <a:r>
              <a:rPr lang="en-GB" dirty="0"/>
              <a:t>Children teaching children – the children want to teach others. Example – children asked if they could be hot seated as King James 1</a:t>
            </a:r>
            <a:r>
              <a:rPr lang="en-GB" baseline="30000" dirty="0"/>
              <a:t>st</a:t>
            </a:r>
            <a:r>
              <a:rPr lang="en-GB" dirty="0"/>
              <a:t>.  They did their own research – brought in costumes and answered – in detail – questions from the children.</a:t>
            </a:r>
          </a:p>
          <a:p>
            <a:r>
              <a:rPr lang="en-GB" dirty="0"/>
              <a:t>They have organised and taught their own after school clubs.  KS2 – finding out more about Pendle Witches. KS1 – learning about the timeline.</a:t>
            </a:r>
          </a:p>
          <a:p>
            <a:endParaRPr lang="en-GB" dirty="0"/>
          </a:p>
          <a:p>
            <a:r>
              <a:rPr lang="en-GB" dirty="0"/>
              <a:t>Children have been so enthused by their history learning – they have continued their learning with family.</a:t>
            </a:r>
          </a:p>
          <a:p>
            <a:r>
              <a:rPr lang="en-GB" dirty="0"/>
              <a:t>Children went to London to see the great fire of London monument. </a:t>
            </a:r>
          </a:p>
          <a:p>
            <a:r>
              <a:rPr lang="en-GB" dirty="0"/>
              <a:t>Children and staff, went to Lancaster to walk in the footsteps of the Pendle Witches and also the Pendle witch trail. </a:t>
            </a:r>
          </a:p>
        </p:txBody>
      </p:sp>
    </p:spTree>
    <p:extLst>
      <p:ext uri="{BB962C8B-B14F-4D97-AF65-F5344CB8AC3E}">
        <p14:creationId xmlns:p14="http://schemas.microsoft.com/office/powerpoint/2010/main" val="131265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B70882-4928-5F59-843A-EA0E441B0217}"/>
              </a:ext>
            </a:extLst>
          </p:cNvPr>
          <p:cNvPicPr>
            <a:picLocks noChangeAspect="1"/>
          </p:cNvPicPr>
          <p:nvPr/>
        </p:nvPicPr>
        <p:blipFill>
          <a:blip r:embed="rId2"/>
          <a:stretch>
            <a:fillRect/>
          </a:stretch>
        </p:blipFill>
        <p:spPr>
          <a:xfrm rot="5400000">
            <a:off x="1312479" y="-1312479"/>
            <a:ext cx="4233041" cy="6858000"/>
          </a:xfrm>
          <a:prstGeom prst="rect">
            <a:avLst/>
          </a:prstGeom>
        </p:spPr>
      </p:pic>
      <p:pic>
        <p:nvPicPr>
          <p:cNvPr id="5" name="Picture 4">
            <a:extLst>
              <a:ext uri="{FF2B5EF4-FFF2-40B4-BE49-F238E27FC236}">
                <a16:creationId xmlns:a16="http://schemas.microsoft.com/office/drawing/2014/main" id="{C26E450D-41D5-96AF-02E6-3A5A35FB0E43}"/>
              </a:ext>
            </a:extLst>
          </p:cNvPr>
          <p:cNvPicPr>
            <a:picLocks noChangeAspect="1"/>
          </p:cNvPicPr>
          <p:nvPr/>
        </p:nvPicPr>
        <p:blipFill rotWithShape="1">
          <a:blip r:embed="rId3"/>
          <a:srcRect l="4646" t="12040"/>
          <a:stretch/>
        </p:blipFill>
        <p:spPr>
          <a:xfrm rot="10800000">
            <a:off x="6665436" y="0"/>
            <a:ext cx="5526563" cy="6741994"/>
          </a:xfrm>
          <a:prstGeom prst="rect">
            <a:avLst/>
          </a:prstGeom>
        </p:spPr>
      </p:pic>
      <p:sp>
        <p:nvSpPr>
          <p:cNvPr id="6" name="TextBox 5">
            <a:extLst>
              <a:ext uri="{FF2B5EF4-FFF2-40B4-BE49-F238E27FC236}">
                <a16:creationId xmlns:a16="http://schemas.microsoft.com/office/drawing/2014/main" id="{189938A0-E43D-C42C-A246-96A56D8C5F51}"/>
              </a:ext>
            </a:extLst>
          </p:cNvPr>
          <p:cNvSpPr txBox="1"/>
          <p:nvPr/>
        </p:nvSpPr>
        <p:spPr>
          <a:xfrm>
            <a:off x="109182" y="4233042"/>
            <a:ext cx="6556254" cy="369332"/>
          </a:xfrm>
          <a:prstGeom prst="rect">
            <a:avLst/>
          </a:prstGeom>
          <a:noFill/>
        </p:spPr>
        <p:txBody>
          <a:bodyPr wrap="square" rtlCol="0">
            <a:spAutoFit/>
          </a:bodyPr>
          <a:lstStyle/>
          <a:p>
            <a:r>
              <a:rPr lang="en-GB" b="1" u="sng" dirty="0"/>
              <a:t>Evidence 1 </a:t>
            </a:r>
          </a:p>
        </p:txBody>
      </p:sp>
    </p:spTree>
    <p:extLst>
      <p:ext uri="{BB962C8B-B14F-4D97-AF65-F5344CB8AC3E}">
        <p14:creationId xmlns:p14="http://schemas.microsoft.com/office/powerpoint/2010/main" val="620033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3ACECB-6E02-14F9-AD96-E0FF5B7E728A}"/>
              </a:ext>
            </a:extLst>
          </p:cNvPr>
          <p:cNvPicPr>
            <a:picLocks noChangeAspect="1"/>
          </p:cNvPicPr>
          <p:nvPr/>
        </p:nvPicPr>
        <p:blipFill>
          <a:blip r:embed="rId2"/>
          <a:stretch>
            <a:fillRect/>
          </a:stretch>
        </p:blipFill>
        <p:spPr>
          <a:xfrm rot="10800000">
            <a:off x="522673" y="0"/>
            <a:ext cx="5111614" cy="6858000"/>
          </a:xfrm>
          <a:prstGeom prst="rect">
            <a:avLst/>
          </a:prstGeom>
        </p:spPr>
      </p:pic>
      <p:pic>
        <p:nvPicPr>
          <p:cNvPr id="3" name="Picture 2">
            <a:extLst>
              <a:ext uri="{FF2B5EF4-FFF2-40B4-BE49-F238E27FC236}">
                <a16:creationId xmlns:a16="http://schemas.microsoft.com/office/drawing/2014/main" id="{59D799EB-B7AF-96BB-469A-55BE8011C044}"/>
              </a:ext>
            </a:extLst>
          </p:cNvPr>
          <p:cNvPicPr>
            <a:picLocks noChangeAspect="1"/>
          </p:cNvPicPr>
          <p:nvPr/>
        </p:nvPicPr>
        <p:blipFill>
          <a:blip r:embed="rId3"/>
          <a:stretch>
            <a:fillRect/>
          </a:stretch>
        </p:blipFill>
        <p:spPr>
          <a:xfrm>
            <a:off x="6645241" y="0"/>
            <a:ext cx="5546759" cy="6858000"/>
          </a:xfrm>
          <a:prstGeom prst="rect">
            <a:avLst/>
          </a:prstGeom>
        </p:spPr>
      </p:pic>
    </p:spTree>
    <p:extLst>
      <p:ext uri="{BB962C8B-B14F-4D97-AF65-F5344CB8AC3E}">
        <p14:creationId xmlns:p14="http://schemas.microsoft.com/office/powerpoint/2010/main" val="1159690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653431-8037-4C9D-D033-865408BC8713}"/>
              </a:ext>
            </a:extLst>
          </p:cNvPr>
          <p:cNvSpPr txBox="1"/>
          <p:nvPr/>
        </p:nvSpPr>
        <p:spPr>
          <a:xfrm>
            <a:off x="170598" y="202551"/>
            <a:ext cx="11546006" cy="2154436"/>
          </a:xfrm>
          <a:prstGeom prst="rect">
            <a:avLst/>
          </a:prstGeom>
          <a:noFill/>
        </p:spPr>
        <p:txBody>
          <a:bodyPr wrap="square" rtlCol="0">
            <a:spAutoFit/>
          </a:bodyPr>
          <a:lstStyle/>
          <a:p>
            <a:r>
              <a:rPr lang="en-GB" sz="2000" dirty="0">
                <a:latin typeface="Comic Sans MS" panose="030F0902030302020204" pitchFamily="66" charset="0"/>
              </a:rPr>
              <a:t>Evidence 2 - Children teaching children – </a:t>
            </a:r>
          </a:p>
          <a:p>
            <a:r>
              <a:rPr lang="en-GB" sz="2000" dirty="0">
                <a:latin typeface="Comic Sans MS" panose="030F0902030302020204" pitchFamily="66" charset="0"/>
              </a:rPr>
              <a:t>The children are so enthusiastic – they want to take the learning further and teach others.</a:t>
            </a:r>
          </a:p>
          <a:p>
            <a:endParaRPr lang="en-GB" sz="2000" dirty="0">
              <a:latin typeface="Comic Sans MS" panose="030F0902030302020204" pitchFamily="66" charset="0"/>
            </a:endParaRPr>
          </a:p>
          <a:p>
            <a:r>
              <a:rPr lang="en-GB" sz="2000" dirty="0">
                <a:latin typeface="Comic Sans MS" panose="030F0902030302020204" pitchFamily="66" charset="0"/>
              </a:rPr>
              <a:t>Children taking their own learning (with family) beyond the classroom.</a:t>
            </a:r>
          </a:p>
          <a:p>
            <a:r>
              <a:rPr lang="en-GB" dirty="0"/>
              <a:t>.</a:t>
            </a:r>
          </a:p>
          <a:p>
            <a:endParaRPr lang="en-GB" dirty="0"/>
          </a:p>
          <a:p>
            <a:endParaRPr lang="en-GB" dirty="0"/>
          </a:p>
        </p:txBody>
      </p:sp>
      <p:pic>
        <p:nvPicPr>
          <p:cNvPr id="4" name="Picture 3">
            <a:extLst>
              <a:ext uri="{FF2B5EF4-FFF2-40B4-BE49-F238E27FC236}">
                <a16:creationId xmlns:a16="http://schemas.microsoft.com/office/drawing/2014/main" id="{B712A8A4-4789-7276-92C3-6E794912C811}"/>
              </a:ext>
            </a:extLst>
          </p:cNvPr>
          <p:cNvPicPr>
            <a:picLocks noChangeAspect="1"/>
          </p:cNvPicPr>
          <p:nvPr/>
        </p:nvPicPr>
        <p:blipFill>
          <a:blip r:embed="rId2"/>
          <a:stretch>
            <a:fillRect/>
          </a:stretch>
        </p:blipFill>
        <p:spPr>
          <a:xfrm>
            <a:off x="0" y="1588434"/>
            <a:ext cx="4581098" cy="3741630"/>
          </a:xfrm>
          <a:prstGeom prst="rect">
            <a:avLst/>
          </a:prstGeom>
        </p:spPr>
      </p:pic>
      <p:pic>
        <p:nvPicPr>
          <p:cNvPr id="2050" name="Picture 2" descr="Lancaster Castle and the Pendle Witches - Travel Darkly">
            <a:extLst>
              <a:ext uri="{FF2B5EF4-FFF2-40B4-BE49-F238E27FC236}">
                <a16:creationId xmlns:a16="http://schemas.microsoft.com/office/drawing/2014/main" id="{C29B6C66-08BD-1D38-4355-9EA1E39D4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270" y="1974709"/>
            <a:ext cx="3632365" cy="48431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334DB8B-F30E-7219-BF15-0D9A2EBD2EEB}"/>
              </a:ext>
            </a:extLst>
          </p:cNvPr>
          <p:cNvSpPr txBox="1"/>
          <p:nvPr/>
        </p:nvSpPr>
        <p:spPr>
          <a:xfrm>
            <a:off x="760810" y="5330064"/>
            <a:ext cx="3882628" cy="1200329"/>
          </a:xfrm>
          <a:prstGeom prst="rect">
            <a:avLst/>
          </a:prstGeom>
          <a:noFill/>
        </p:spPr>
        <p:txBody>
          <a:bodyPr wrap="square">
            <a:spAutoFit/>
          </a:bodyPr>
          <a:lstStyle/>
          <a:p>
            <a:r>
              <a:rPr lang="en-GB" sz="1800" dirty="0">
                <a:latin typeface="Comic Sans MS" panose="030F0902030302020204" pitchFamily="66" charset="0"/>
              </a:rPr>
              <a:t>“It’s amazing to think I have walked and stood where the Pendle Witches were at Lancaster’’ Poppy B</a:t>
            </a:r>
          </a:p>
        </p:txBody>
      </p:sp>
    </p:spTree>
    <p:extLst>
      <p:ext uri="{BB962C8B-B14F-4D97-AF65-F5344CB8AC3E}">
        <p14:creationId xmlns:p14="http://schemas.microsoft.com/office/powerpoint/2010/main" val="688216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E88638-88E7-CBC3-304B-79B553D0344F}"/>
              </a:ext>
            </a:extLst>
          </p:cNvPr>
          <p:cNvSpPr txBox="1"/>
          <p:nvPr/>
        </p:nvSpPr>
        <p:spPr>
          <a:xfrm>
            <a:off x="341906" y="620056"/>
            <a:ext cx="11445282" cy="646331"/>
          </a:xfrm>
          <a:prstGeom prst="rect">
            <a:avLst/>
          </a:prstGeom>
          <a:noFill/>
        </p:spPr>
        <p:txBody>
          <a:bodyPr wrap="square">
            <a:spAutoFit/>
          </a:bodyPr>
          <a:lstStyle/>
          <a:p>
            <a:r>
              <a:rPr lang="en-GB" sz="1800" b="1" dirty="0">
                <a:effectLst/>
                <a:latin typeface="Comic Sans MS" panose="030F0902030302020204" pitchFamily="66" charset="0"/>
              </a:rPr>
              <a:t>1.3 How effectively are resources deployed to aid learning and achievement?</a:t>
            </a:r>
            <a:br>
              <a:rPr lang="en-GB" sz="1800" b="1" dirty="0">
                <a:effectLst/>
                <a:latin typeface="Comic Sans MS" panose="030F0902030302020204" pitchFamily="66" charset="0"/>
              </a:rPr>
            </a:br>
            <a:endParaRPr lang="en-GB" b="1" dirty="0">
              <a:effectLst/>
              <a:latin typeface="Comic Sans MS" panose="030F0902030302020204" pitchFamily="66" charset="0"/>
            </a:endParaRPr>
          </a:p>
        </p:txBody>
      </p:sp>
      <p:sp>
        <p:nvSpPr>
          <p:cNvPr id="6" name="TextBox 5">
            <a:extLst>
              <a:ext uri="{FF2B5EF4-FFF2-40B4-BE49-F238E27FC236}">
                <a16:creationId xmlns:a16="http://schemas.microsoft.com/office/drawing/2014/main" id="{AF5DF216-0970-7D3D-FB3B-D5D80E8B83CC}"/>
              </a:ext>
            </a:extLst>
          </p:cNvPr>
          <p:cNvSpPr txBox="1"/>
          <p:nvPr/>
        </p:nvSpPr>
        <p:spPr>
          <a:xfrm>
            <a:off x="341905" y="1417120"/>
            <a:ext cx="10959507" cy="2308324"/>
          </a:xfrm>
          <a:prstGeom prst="rect">
            <a:avLst/>
          </a:prstGeom>
          <a:noFill/>
        </p:spPr>
        <p:txBody>
          <a:bodyPr wrap="square">
            <a:spAutoFit/>
          </a:bodyPr>
          <a:lstStyle/>
          <a:p>
            <a:r>
              <a:rPr lang="en-GB" sz="1800" b="1" dirty="0">
                <a:effectLst/>
                <a:latin typeface="Comic Sans MS" panose="030F0902030302020204" pitchFamily="66" charset="0"/>
              </a:rPr>
              <a:t>Evidence </a:t>
            </a:r>
            <a:r>
              <a:rPr lang="en-GB" b="1" dirty="0">
                <a:latin typeface="Comic Sans MS" panose="030F0902030302020204" pitchFamily="66" charset="0"/>
              </a:rPr>
              <a:t>1  - PHOTO SLIDE 1 and 2</a:t>
            </a:r>
          </a:p>
          <a:p>
            <a:endParaRPr lang="en-GB" sz="1800" b="1" dirty="0">
              <a:effectLst/>
              <a:latin typeface="Comic Sans MS" panose="030F0902030302020204" pitchFamily="66" charset="0"/>
            </a:endParaRPr>
          </a:p>
          <a:p>
            <a:r>
              <a:rPr lang="en-GB" sz="1800" dirty="0">
                <a:effectLst/>
                <a:latin typeface="Comic Sans MS" panose="030F0902030302020204" pitchFamily="66" charset="0"/>
              </a:rPr>
              <a:t>Wherever possible, we try </a:t>
            </a:r>
            <a:r>
              <a:rPr lang="en-GB" dirty="0">
                <a:latin typeface="Comic Sans MS" panose="030F0902030302020204" pitchFamily="66" charset="0"/>
              </a:rPr>
              <a:t>to make sure that the children are able to handle artefacts or see them at a museum – bringing history to life and engaging curiosity.</a:t>
            </a:r>
            <a:br>
              <a:rPr lang="en-GB" sz="1800" dirty="0">
                <a:effectLst/>
                <a:latin typeface="Comic Sans MS" panose="030F0902030302020204" pitchFamily="66" charset="0"/>
              </a:rPr>
            </a:br>
            <a:endParaRPr lang="en-GB" sz="1800" dirty="0">
              <a:effectLst/>
              <a:latin typeface="Comic Sans MS" panose="030F0902030302020204" pitchFamily="66" charset="0"/>
            </a:endParaRPr>
          </a:p>
          <a:p>
            <a:r>
              <a:rPr lang="en-GB" dirty="0">
                <a:effectLst/>
                <a:latin typeface="Comic Sans MS" panose="030F0902030302020204" pitchFamily="66" charset="0"/>
              </a:rPr>
              <a:t>We go to the Egyptian display at our local museum at Blackburn.</a:t>
            </a:r>
          </a:p>
          <a:p>
            <a:r>
              <a:rPr lang="en-GB" dirty="0">
                <a:effectLst/>
                <a:latin typeface="Comic Sans MS" panose="030F0902030302020204" pitchFamily="66" charset="0"/>
              </a:rPr>
              <a:t>We aim to go to all special events offered by our local heritage team: dark ages, castle crushers, WW2.  Shakespeare in March.</a:t>
            </a:r>
          </a:p>
        </p:txBody>
      </p:sp>
    </p:spTree>
    <p:extLst>
      <p:ext uri="{BB962C8B-B14F-4D97-AF65-F5344CB8AC3E}">
        <p14:creationId xmlns:p14="http://schemas.microsoft.com/office/powerpoint/2010/main" val="3508546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173A4-9C48-7F45-71BA-6CD31997C9CF}"/>
              </a:ext>
            </a:extLst>
          </p:cNvPr>
          <p:cNvPicPr>
            <a:picLocks noChangeAspect="1"/>
          </p:cNvPicPr>
          <p:nvPr/>
        </p:nvPicPr>
        <p:blipFill>
          <a:blip r:embed="rId2"/>
          <a:stretch>
            <a:fillRect/>
          </a:stretch>
        </p:blipFill>
        <p:spPr>
          <a:xfrm>
            <a:off x="0" y="0"/>
            <a:ext cx="5529009" cy="6858000"/>
          </a:xfrm>
          <a:prstGeom prst="rect">
            <a:avLst/>
          </a:prstGeom>
        </p:spPr>
      </p:pic>
      <p:sp>
        <p:nvSpPr>
          <p:cNvPr id="3" name="AutoShape 2" descr="May be an image of 2 people and people studying">
            <a:extLst>
              <a:ext uri="{FF2B5EF4-FFF2-40B4-BE49-F238E27FC236}">
                <a16:creationId xmlns:a16="http://schemas.microsoft.com/office/drawing/2014/main" id="{783B3FEA-FA95-C23D-15FE-43CAB9680F9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4C09051B-DAC8-DBAF-5E79-7E6271D76DBB}"/>
              </a:ext>
            </a:extLst>
          </p:cNvPr>
          <p:cNvPicPr>
            <a:picLocks noChangeAspect="1"/>
          </p:cNvPicPr>
          <p:nvPr/>
        </p:nvPicPr>
        <p:blipFill rotWithShape="1">
          <a:blip r:embed="rId3"/>
          <a:srcRect t="17651"/>
          <a:stretch/>
        </p:blipFill>
        <p:spPr>
          <a:xfrm>
            <a:off x="5529010" y="0"/>
            <a:ext cx="7198308" cy="2936747"/>
          </a:xfrm>
          <a:prstGeom prst="rect">
            <a:avLst/>
          </a:prstGeom>
        </p:spPr>
      </p:pic>
      <p:pic>
        <p:nvPicPr>
          <p:cNvPr id="6" name="Picture 5">
            <a:extLst>
              <a:ext uri="{FF2B5EF4-FFF2-40B4-BE49-F238E27FC236}">
                <a16:creationId xmlns:a16="http://schemas.microsoft.com/office/drawing/2014/main" id="{33AFC6D8-5FB4-8B04-E2D3-77A9994E7BE8}"/>
              </a:ext>
            </a:extLst>
          </p:cNvPr>
          <p:cNvPicPr>
            <a:picLocks noChangeAspect="1"/>
          </p:cNvPicPr>
          <p:nvPr/>
        </p:nvPicPr>
        <p:blipFill>
          <a:blip r:embed="rId4"/>
          <a:stretch>
            <a:fillRect/>
          </a:stretch>
        </p:blipFill>
        <p:spPr>
          <a:xfrm>
            <a:off x="7800974" y="2903681"/>
            <a:ext cx="4487697" cy="3919334"/>
          </a:xfrm>
          <a:prstGeom prst="rect">
            <a:avLst/>
          </a:prstGeom>
        </p:spPr>
      </p:pic>
      <p:pic>
        <p:nvPicPr>
          <p:cNvPr id="7" name="Picture 6">
            <a:extLst>
              <a:ext uri="{FF2B5EF4-FFF2-40B4-BE49-F238E27FC236}">
                <a16:creationId xmlns:a16="http://schemas.microsoft.com/office/drawing/2014/main" id="{26FDD0E2-69A3-B633-8557-B75155AB03C9}"/>
              </a:ext>
            </a:extLst>
          </p:cNvPr>
          <p:cNvPicPr>
            <a:picLocks noChangeAspect="1"/>
          </p:cNvPicPr>
          <p:nvPr/>
        </p:nvPicPr>
        <p:blipFill>
          <a:blip r:embed="rId5"/>
          <a:stretch>
            <a:fillRect/>
          </a:stretch>
        </p:blipFill>
        <p:spPr>
          <a:xfrm>
            <a:off x="5259903" y="4146314"/>
            <a:ext cx="3652397" cy="2710506"/>
          </a:xfrm>
          <a:prstGeom prst="rect">
            <a:avLst/>
          </a:prstGeom>
        </p:spPr>
      </p:pic>
      <p:sp>
        <p:nvSpPr>
          <p:cNvPr id="9" name="TextBox 8">
            <a:extLst>
              <a:ext uri="{FF2B5EF4-FFF2-40B4-BE49-F238E27FC236}">
                <a16:creationId xmlns:a16="http://schemas.microsoft.com/office/drawing/2014/main" id="{C2DFB124-FEDC-5615-067F-74D2D611E500}"/>
              </a:ext>
            </a:extLst>
          </p:cNvPr>
          <p:cNvSpPr txBox="1"/>
          <p:nvPr/>
        </p:nvSpPr>
        <p:spPr>
          <a:xfrm>
            <a:off x="5529009" y="2903681"/>
            <a:ext cx="2486279" cy="1200329"/>
          </a:xfrm>
          <a:prstGeom prst="rect">
            <a:avLst/>
          </a:prstGeom>
          <a:noFill/>
        </p:spPr>
        <p:txBody>
          <a:bodyPr wrap="square" rtlCol="0">
            <a:spAutoFit/>
          </a:bodyPr>
          <a:lstStyle/>
          <a:p>
            <a:pPr algn="ctr"/>
            <a:r>
              <a:rPr lang="en-GB" sz="3600" dirty="0">
                <a:highlight>
                  <a:srgbClr val="FFFF00"/>
                </a:highlight>
                <a:latin typeface="Comic Sans MS" panose="030F0902030302020204" pitchFamily="66" charset="0"/>
              </a:rPr>
              <a:t>Photo Slide 1</a:t>
            </a:r>
          </a:p>
        </p:txBody>
      </p:sp>
    </p:spTree>
    <p:extLst>
      <p:ext uri="{BB962C8B-B14F-4D97-AF65-F5344CB8AC3E}">
        <p14:creationId xmlns:p14="http://schemas.microsoft.com/office/powerpoint/2010/main" val="911715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bstract blurred public library with bookshelves">
            <a:extLst>
              <a:ext uri="{FF2B5EF4-FFF2-40B4-BE49-F238E27FC236}">
                <a16:creationId xmlns:a16="http://schemas.microsoft.com/office/drawing/2014/main" id="{DB54B943-1932-2883-931E-BD2C0B1B234B}"/>
              </a:ext>
            </a:extLst>
          </p:cNvPr>
          <p:cNvPicPr>
            <a:picLocks noChangeAspect="1"/>
          </p:cNvPicPr>
          <p:nvPr/>
        </p:nvPicPr>
        <p:blipFill rotWithShape="1">
          <a:blip r:embed="rId2"/>
          <a:srcRect t="1310" b="14420"/>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3" name="TextBox 2">
            <a:extLst>
              <a:ext uri="{FF2B5EF4-FFF2-40B4-BE49-F238E27FC236}">
                <a16:creationId xmlns:a16="http://schemas.microsoft.com/office/drawing/2014/main" id="{5BF265B5-09FB-4122-54E4-2FDF915AA11A}"/>
              </a:ext>
            </a:extLst>
          </p:cNvPr>
          <p:cNvSpPr txBox="1"/>
          <p:nvPr/>
        </p:nvSpPr>
        <p:spPr>
          <a:xfrm>
            <a:off x="3935392" y="3148314"/>
            <a:ext cx="8101312" cy="1647825"/>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3200" b="0" dirty="0">
                <a:effectLst/>
                <a:latin typeface="Comic Sans MS" panose="030F0902030302020204" pitchFamily="66" charset="0"/>
              </a:rPr>
              <a:t>1.) </a:t>
            </a:r>
            <a:r>
              <a:rPr lang="en-US" sz="3200" b="1" dirty="0">
                <a:effectLst/>
                <a:latin typeface="Comic Sans MS" panose="030F0902030302020204" pitchFamily="66" charset="0"/>
              </a:rPr>
              <a:t>Learning, teaching and achievement </a:t>
            </a:r>
            <a:endParaRPr lang="en-US" sz="3200" b="1" dirty="0">
              <a:latin typeface="Comic Sans MS" panose="030F0902030302020204" pitchFamily="66" charset="0"/>
            </a:endParaRPr>
          </a:p>
          <a:p>
            <a:pPr indent="-228600">
              <a:lnSpc>
                <a:spcPct val="90000"/>
              </a:lnSpc>
              <a:spcAft>
                <a:spcPts val="600"/>
              </a:spcAft>
              <a:buFont typeface="Arial" panose="020B0604020202020204" pitchFamily="34" charset="0"/>
              <a:buChar char="•"/>
            </a:pPr>
            <a:endParaRPr lang="en-US" sz="3200" b="0" dirty="0">
              <a:effectLst/>
              <a:latin typeface="Comic Sans MS" panose="030F0902030302020204" pitchFamily="66" charset="0"/>
            </a:endParaRPr>
          </a:p>
          <a:p>
            <a:pPr indent="-228600">
              <a:lnSpc>
                <a:spcPct val="90000"/>
              </a:lnSpc>
              <a:spcAft>
                <a:spcPts val="600"/>
              </a:spcAft>
              <a:buFont typeface="Arial" panose="020B0604020202020204" pitchFamily="34" charset="0"/>
              <a:buChar char="•"/>
            </a:pPr>
            <a:endParaRPr lang="en-US" sz="3200" dirty="0">
              <a:latin typeface="Comic Sans MS" panose="030F0902030302020204" pitchFamily="66" charset="0"/>
            </a:endParaRPr>
          </a:p>
          <a:p>
            <a:pPr indent="-228600">
              <a:lnSpc>
                <a:spcPct val="90000"/>
              </a:lnSpc>
              <a:spcAft>
                <a:spcPts val="600"/>
              </a:spcAft>
              <a:buFont typeface="Arial" panose="020B0604020202020204" pitchFamily="34" charset="0"/>
              <a:buChar char="•"/>
            </a:pPr>
            <a:r>
              <a:rPr lang="en-US" sz="3200" b="0" dirty="0">
                <a:effectLst/>
                <a:latin typeface="Comic Sans MS" panose="030F0902030302020204" pitchFamily="66" charset="0"/>
              </a:rPr>
              <a:t>This quality is concerned with ensuring effective learning through appropriate and motivating teaching that engages all pupils consistently throughout the school. </a:t>
            </a:r>
            <a:endParaRPr lang="en-US" sz="3200" dirty="0">
              <a:latin typeface="Comic Sans MS" panose="030F0902030302020204" pitchFamily="66" charset="0"/>
            </a:endParaRPr>
          </a:p>
        </p:txBody>
      </p:sp>
    </p:spTree>
    <p:extLst>
      <p:ext uri="{BB962C8B-B14F-4D97-AF65-F5344CB8AC3E}">
        <p14:creationId xmlns:p14="http://schemas.microsoft.com/office/powerpoint/2010/main" val="4281216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DCBBF2-F490-4051-47A8-57138B9C06AC}"/>
              </a:ext>
            </a:extLst>
          </p:cNvPr>
          <p:cNvPicPr>
            <a:picLocks noChangeAspect="1"/>
          </p:cNvPicPr>
          <p:nvPr/>
        </p:nvPicPr>
        <p:blipFill>
          <a:blip r:embed="rId2"/>
          <a:stretch>
            <a:fillRect/>
          </a:stretch>
        </p:blipFill>
        <p:spPr>
          <a:xfrm>
            <a:off x="0" y="0"/>
            <a:ext cx="7531100" cy="4902200"/>
          </a:xfrm>
          <a:prstGeom prst="rect">
            <a:avLst/>
          </a:prstGeom>
        </p:spPr>
      </p:pic>
      <p:pic>
        <p:nvPicPr>
          <p:cNvPr id="3" name="Picture 2">
            <a:extLst>
              <a:ext uri="{FF2B5EF4-FFF2-40B4-BE49-F238E27FC236}">
                <a16:creationId xmlns:a16="http://schemas.microsoft.com/office/drawing/2014/main" id="{23ED04C8-C3F8-2A5A-BA50-8A6D6055E44B}"/>
              </a:ext>
            </a:extLst>
          </p:cNvPr>
          <p:cNvPicPr>
            <a:picLocks noChangeAspect="1"/>
          </p:cNvPicPr>
          <p:nvPr/>
        </p:nvPicPr>
        <p:blipFill>
          <a:blip r:embed="rId3"/>
          <a:stretch>
            <a:fillRect/>
          </a:stretch>
        </p:blipFill>
        <p:spPr>
          <a:xfrm>
            <a:off x="7215188" y="-1"/>
            <a:ext cx="4976812" cy="5337825"/>
          </a:xfrm>
          <a:prstGeom prst="rect">
            <a:avLst/>
          </a:prstGeom>
        </p:spPr>
      </p:pic>
      <p:pic>
        <p:nvPicPr>
          <p:cNvPr id="4" name="Picture 3">
            <a:extLst>
              <a:ext uri="{FF2B5EF4-FFF2-40B4-BE49-F238E27FC236}">
                <a16:creationId xmlns:a16="http://schemas.microsoft.com/office/drawing/2014/main" id="{05038BCD-F316-EC28-36E8-7CB5FC67641A}"/>
              </a:ext>
            </a:extLst>
          </p:cNvPr>
          <p:cNvPicPr>
            <a:picLocks noChangeAspect="1"/>
          </p:cNvPicPr>
          <p:nvPr/>
        </p:nvPicPr>
        <p:blipFill>
          <a:blip r:embed="rId4"/>
          <a:stretch>
            <a:fillRect/>
          </a:stretch>
        </p:blipFill>
        <p:spPr>
          <a:xfrm>
            <a:off x="0" y="3779044"/>
            <a:ext cx="4105275" cy="3078956"/>
          </a:xfrm>
          <a:prstGeom prst="rect">
            <a:avLst/>
          </a:prstGeom>
        </p:spPr>
      </p:pic>
      <p:pic>
        <p:nvPicPr>
          <p:cNvPr id="1026" name="Picture 2">
            <a:extLst>
              <a:ext uri="{FF2B5EF4-FFF2-40B4-BE49-F238E27FC236}">
                <a16:creationId xmlns:a16="http://schemas.microsoft.com/office/drawing/2014/main" id="{654D92B0-F1B0-17C5-2D63-BCA8503F4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5275"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1E4C2C4-C278-E37B-41D8-4C6FCFC77B32}"/>
              </a:ext>
            </a:extLst>
          </p:cNvPr>
          <p:cNvPicPr>
            <a:picLocks noChangeAspect="1"/>
          </p:cNvPicPr>
          <p:nvPr/>
        </p:nvPicPr>
        <p:blipFill>
          <a:blip r:embed="rId6"/>
          <a:stretch>
            <a:fillRect/>
          </a:stretch>
        </p:blipFill>
        <p:spPr>
          <a:xfrm>
            <a:off x="7619999" y="4209001"/>
            <a:ext cx="4572001" cy="2543398"/>
          </a:xfrm>
          <a:prstGeom prst="rect">
            <a:avLst/>
          </a:prstGeom>
        </p:spPr>
      </p:pic>
      <p:sp>
        <p:nvSpPr>
          <p:cNvPr id="7" name="TextBox 6">
            <a:extLst>
              <a:ext uri="{FF2B5EF4-FFF2-40B4-BE49-F238E27FC236}">
                <a16:creationId xmlns:a16="http://schemas.microsoft.com/office/drawing/2014/main" id="{2E22642A-BACB-A018-0434-8FE7008AD96B}"/>
              </a:ext>
            </a:extLst>
          </p:cNvPr>
          <p:cNvSpPr txBox="1"/>
          <p:nvPr/>
        </p:nvSpPr>
        <p:spPr>
          <a:xfrm>
            <a:off x="5529009" y="2903681"/>
            <a:ext cx="2486279" cy="1200329"/>
          </a:xfrm>
          <a:prstGeom prst="rect">
            <a:avLst/>
          </a:prstGeom>
          <a:noFill/>
        </p:spPr>
        <p:txBody>
          <a:bodyPr wrap="square" rtlCol="0">
            <a:spAutoFit/>
          </a:bodyPr>
          <a:lstStyle/>
          <a:p>
            <a:pPr algn="ctr"/>
            <a:r>
              <a:rPr lang="en-GB" sz="3600" dirty="0">
                <a:highlight>
                  <a:srgbClr val="FFFF00"/>
                </a:highlight>
                <a:latin typeface="Comic Sans MS" panose="030F0902030302020204" pitchFamily="66" charset="0"/>
              </a:rPr>
              <a:t>Photo Slide 2</a:t>
            </a:r>
          </a:p>
        </p:txBody>
      </p:sp>
    </p:spTree>
    <p:extLst>
      <p:ext uri="{BB962C8B-B14F-4D97-AF65-F5344CB8AC3E}">
        <p14:creationId xmlns:p14="http://schemas.microsoft.com/office/powerpoint/2010/main" val="950745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351.mov">
            <a:hlinkClick r:id="" action="ppaction://media"/>
            <a:extLst>
              <a:ext uri="{FF2B5EF4-FFF2-40B4-BE49-F238E27FC236}">
                <a16:creationId xmlns:a16="http://schemas.microsoft.com/office/drawing/2014/main" id="{20D23C31-F470-E983-8BA6-B1F7323BBF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0" y="0"/>
            <a:ext cx="6858000" cy="6858000"/>
          </a:xfrm>
          <a:prstGeom prst="rect">
            <a:avLst/>
          </a:prstGeom>
        </p:spPr>
      </p:pic>
      <p:sp>
        <p:nvSpPr>
          <p:cNvPr id="3" name="TextBox 2">
            <a:extLst>
              <a:ext uri="{FF2B5EF4-FFF2-40B4-BE49-F238E27FC236}">
                <a16:creationId xmlns:a16="http://schemas.microsoft.com/office/drawing/2014/main" id="{72F62890-8455-D8D6-17A5-2FCB97EC82A4}"/>
              </a:ext>
            </a:extLst>
          </p:cNvPr>
          <p:cNvSpPr txBox="1"/>
          <p:nvPr/>
        </p:nvSpPr>
        <p:spPr>
          <a:xfrm>
            <a:off x="300038" y="242888"/>
            <a:ext cx="4700587" cy="2585323"/>
          </a:xfrm>
          <a:prstGeom prst="rect">
            <a:avLst/>
          </a:prstGeom>
          <a:noFill/>
        </p:spPr>
        <p:txBody>
          <a:bodyPr wrap="square" rtlCol="0">
            <a:spAutoFit/>
          </a:bodyPr>
          <a:lstStyle/>
          <a:p>
            <a:pPr algn="ctr"/>
            <a:r>
              <a:rPr lang="en-GB" dirty="0">
                <a:latin typeface="Comic Sans MS" panose="030F0902030302020204" pitchFamily="66" charset="0"/>
              </a:rPr>
              <a:t>Using ‘Clips”  to support learning</a:t>
            </a:r>
          </a:p>
          <a:p>
            <a:pPr algn="ctr"/>
            <a:endParaRPr lang="en-GB" dirty="0">
              <a:latin typeface="Comic Sans MS" panose="030F0902030302020204" pitchFamily="66" charset="0"/>
            </a:endParaRPr>
          </a:p>
          <a:p>
            <a:pPr algn="ctr"/>
            <a:r>
              <a:rPr lang="en-GB" dirty="0">
                <a:latin typeface="Comic Sans MS" panose="030F0902030302020204" pitchFamily="66" charset="0"/>
              </a:rPr>
              <a:t>The children wanted to make videos and animations about the Pendle witches – they made the models and wrote the scripts.</a:t>
            </a:r>
          </a:p>
          <a:p>
            <a:pPr algn="ctr"/>
            <a:endParaRPr lang="en-GB" dirty="0">
              <a:latin typeface="Comic Sans MS" panose="030F0902030302020204" pitchFamily="66" charset="0"/>
            </a:endParaRPr>
          </a:p>
          <a:p>
            <a:pPr algn="ctr"/>
            <a:r>
              <a:rPr lang="en-GB" dirty="0">
                <a:latin typeface="Comic Sans MS" panose="030F0902030302020204" pitchFamily="66" charset="0"/>
              </a:rPr>
              <a:t>Press on video to watch the video.</a:t>
            </a:r>
          </a:p>
          <a:p>
            <a:pPr algn="ctr"/>
            <a:endParaRPr lang="en-GB" dirty="0">
              <a:latin typeface="Comic Sans MS" panose="030F0902030302020204" pitchFamily="66" charset="0"/>
            </a:endParaRPr>
          </a:p>
        </p:txBody>
      </p:sp>
    </p:spTree>
    <p:extLst>
      <p:ext uri="{BB962C8B-B14F-4D97-AF65-F5344CB8AC3E}">
        <p14:creationId xmlns:p14="http://schemas.microsoft.com/office/powerpoint/2010/main" val="23667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60B7EC-D87B-E9A8-24FB-581C1DC08BB2}"/>
              </a:ext>
            </a:extLst>
          </p:cNvPr>
          <p:cNvSpPr txBox="1"/>
          <p:nvPr/>
        </p:nvSpPr>
        <p:spPr>
          <a:xfrm>
            <a:off x="258622" y="194930"/>
            <a:ext cx="11228528" cy="4247317"/>
          </a:xfrm>
          <a:prstGeom prst="rect">
            <a:avLst/>
          </a:prstGeom>
          <a:solidFill>
            <a:schemeClr val="accent4">
              <a:lumMod val="75000"/>
            </a:schemeClr>
          </a:solidFill>
        </p:spPr>
        <p:txBody>
          <a:bodyPr wrap="square">
            <a:spAutoFit/>
          </a:bodyPr>
          <a:lstStyle/>
          <a:p>
            <a:r>
              <a:rPr lang="en-GB" sz="1800" b="1" dirty="0">
                <a:effectLst/>
                <a:latin typeface="Comic Sans MS" panose="030F0902030302020204" pitchFamily="66" charset="0"/>
              </a:rPr>
              <a:t>1.4 How does monitoring, marking and feedback help pupils make progress in history?</a:t>
            </a:r>
            <a:br>
              <a:rPr lang="en-GB" sz="1800" b="1" dirty="0">
                <a:effectLst/>
                <a:latin typeface="Comic Sans MS" panose="030F0902030302020204" pitchFamily="66" charset="0"/>
              </a:rPr>
            </a:br>
            <a:endParaRPr lang="en-GB" sz="1800" b="1" dirty="0">
              <a:effectLst/>
              <a:latin typeface="Comic Sans MS" panose="030F0902030302020204" pitchFamily="66" charset="0"/>
            </a:endParaRPr>
          </a:p>
          <a:p>
            <a:r>
              <a:rPr lang="en-GB" b="1" u="sng" dirty="0">
                <a:latin typeface="Comic Sans MS" panose="030F0902030302020204" pitchFamily="66" charset="0"/>
              </a:rPr>
              <a:t>Evidence 1</a:t>
            </a:r>
          </a:p>
          <a:p>
            <a:r>
              <a:rPr lang="en-GB" dirty="0">
                <a:latin typeface="Comic Sans MS" panose="030F0902030302020204" pitchFamily="66" charset="0"/>
              </a:rPr>
              <a:t>The whole school monitoring with Mrs Smith (History Governor) was a great way to monitor and feedback  to class teachers.  By using the vocabulary words (linked to subject covered)  the children were able to tell us all about the great fire of London and the Gunpowder plot.  By using the key vocabulary – it showed any misconceptions or misunderstandings – example - the children were unsure about the houses of parliament building. This was fed back and re-covered. It was also reinforced in EYFS during their London topic – making sure the seeds are planted to be able to flourish as the child progresses. </a:t>
            </a:r>
          </a:p>
          <a:p>
            <a:endParaRPr lang="en-GB" dirty="0">
              <a:latin typeface="Comic Sans MS" panose="030F0902030302020204" pitchFamily="66" charset="0"/>
            </a:endParaRPr>
          </a:p>
          <a:p>
            <a:r>
              <a:rPr lang="en-GB" dirty="0">
                <a:latin typeface="Comic Sans MS" panose="030F0902030302020204" pitchFamily="66" charset="0"/>
              </a:rPr>
              <a:t>The next slide shows the notes given to staff (went through at a staff meeting)</a:t>
            </a:r>
          </a:p>
          <a:p>
            <a:endParaRPr lang="en-GB" b="1" u="sng" dirty="0"/>
          </a:p>
          <a:p>
            <a:endParaRPr lang="en-GB" sz="1800" dirty="0">
              <a:effectLst/>
              <a:latin typeface="FrutigerLTStd"/>
            </a:endParaRPr>
          </a:p>
          <a:p>
            <a:endParaRPr lang="en-GB" dirty="0"/>
          </a:p>
        </p:txBody>
      </p:sp>
      <p:sp>
        <p:nvSpPr>
          <p:cNvPr id="6" name="AutoShape 2" descr="May be an image of fire, fireworks and text that says &quot;Balderstone Bonfire Saturday 4th November @ Balderstone St Leonards' Doors open- 一 -6pm Lighting of the bonfire 6:30pm Fireworks 7:00pm pm Family ticket £10 Adults- £4 Children- 82 bar Cakes and popcorn popcorn Candyfloss Barbecue Curry sweets Fibre optic sweets Glitter tattoos glow wands&quot;">
            <a:extLst>
              <a:ext uri="{FF2B5EF4-FFF2-40B4-BE49-F238E27FC236}">
                <a16:creationId xmlns:a16="http://schemas.microsoft.com/office/drawing/2014/main" id="{2B437D35-A4A2-6E83-3E8E-8FBC015BCCD7}"/>
              </a:ext>
            </a:extLst>
          </p:cNvPr>
          <p:cNvSpPr>
            <a:spLocks noChangeAspect="1" noChangeArrowheads="1"/>
          </p:cNvSpPr>
          <p:nvPr/>
        </p:nvSpPr>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32818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23B380-8E99-0CB0-591C-3A4A67525257}"/>
              </a:ext>
            </a:extLst>
          </p:cNvPr>
          <p:cNvPicPr>
            <a:picLocks noChangeAspect="1"/>
          </p:cNvPicPr>
          <p:nvPr/>
        </p:nvPicPr>
        <p:blipFill>
          <a:blip r:embed="rId2"/>
          <a:stretch>
            <a:fillRect/>
          </a:stretch>
        </p:blipFill>
        <p:spPr>
          <a:xfrm>
            <a:off x="119432" y="0"/>
            <a:ext cx="3606407" cy="6858000"/>
          </a:xfrm>
          <a:prstGeom prst="rect">
            <a:avLst/>
          </a:prstGeom>
        </p:spPr>
      </p:pic>
      <p:pic>
        <p:nvPicPr>
          <p:cNvPr id="3" name="Picture 2">
            <a:extLst>
              <a:ext uri="{FF2B5EF4-FFF2-40B4-BE49-F238E27FC236}">
                <a16:creationId xmlns:a16="http://schemas.microsoft.com/office/drawing/2014/main" id="{79481AB6-9B10-506D-F4C4-CF21DBD60BFB}"/>
              </a:ext>
            </a:extLst>
          </p:cNvPr>
          <p:cNvPicPr>
            <a:picLocks noChangeAspect="1"/>
          </p:cNvPicPr>
          <p:nvPr/>
        </p:nvPicPr>
        <p:blipFill>
          <a:blip r:embed="rId3"/>
          <a:stretch>
            <a:fillRect/>
          </a:stretch>
        </p:blipFill>
        <p:spPr>
          <a:xfrm>
            <a:off x="3566615" y="0"/>
            <a:ext cx="4575157" cy="6858000"/>
          </a:xfrm>
          <a:prstGeom prst="rect">
            <a:avLst/>
          </a:prstGeom>
        </p:spPr>
      </p:pic>
      <p:pic>
        <p:nvPicPr>
          <p:cNvPr id="4" name="Picture 3">
            <a:extLst>
              <a:ext uri="{FF2B5EF4-FFF2-40B4-BE49-F238E27FC236}">
                <a16:creationId xmlns:a16="http://schemas.microsoft.com/office/drawing/2014/main" id="{F8BDD262-5A76-C59E-5A5E-CC4A0F32930C}"/>
              </a:ext>
            </a:extLst>
          </p:cNvPr>
          <p:cNvPicPr>
            <a:picLocks noChangeAspect="1"/>
          </p:cNvPicPr>
          <p:nvPr/>
        </p:nvPicPr>
        <p:blipFill>
          <a:blip r:embed="rId4"/>
          <a:stretch>
            <a:fillRect/>
          </a:stretch>
        </p:blipFill>
        <p:spPr>
          <a:xfrm>
            <a:off x="8270544" y="0"/>
            <a:ext cx="3856616" cy="6858000"/>
          </a:xfrm>
          <a:prstGeom prst="rect">
            <a:avLst/>
          </a:prstGeom>
        </p:spPr>
      </p:pic>
    </p:spTree>
    <p:extLst>
      <p:ext uri="{BB962C8B-B14F-4D97-AF65-F5344CB8AC3E}">
        <p14:creationId xmlns:p14="http://schemas.microsoft.com/office/powerpoint/2010/main" val="434561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8FDBE9-845C-FDC8-28DE-39EF5E6FCBB1}"/>
              </a:ext>
            </a:extLst>
          </p:cNvPr>
          <p:cNvSpPr txBox="1"/>
          <p:nvPr/>
        </p:nvSpPr>
        <p:spPr>
          <a:xfrm>
            <a:off x="435768" y="579894"/>
            <a:ext cx="11222831" cy="5632311"/>
          </a:xfrm>
          <a:prstGeom prst="rect">
            <a:avLst/>
          </a:prstGeom>
          <a:noFill/>
        </p:spPr>
        <p:txBody>
          <a:bodyPr wrap="square">
            <a:spAutoFit/>
          </a:bodyPr>
          <a:lstStyle/>
          <a:p>
            <a:r>
              <a:rPr lang="en-GB" b="1" u="sng" dirty="0">
                <a:latin typeface="Comic Sans MS" panose="030F0902030302020204" pitchFamily="66" charset="0"/>
              </a:rPr>
              <a:t>Evidence 2</a:t>
            </a:r>
          </a:p>
          <a:p>
            <a:r>
              <a:rPr lang="en-GB" dirty="0">
                <a:latin typeface="Comic Sans MS" panose="030F0902030302020204" pitchFamily="66" charset="0"/>
              </a:rPr>
              <a:t>Our British History timeline – Balderstone Style. </a:t>
            </a:r>
          </a:p>
          <a:p>
            <a:r>
              <a:rPr lang="en-GB" dirty="0">
                <a:latin typeface="Comic Sans MS" panose="030F0902030302020204" pitchFamily="66" charset="0"/>
              </a:rPr>
              <a:t>The timeline started a few years ago with David </a:t>
            </a:r>
            <a:r>
              <a:rPr lang="en-GB" dirty="0" err="1">
                <a:latin typeface="Comic Sans MS" panose="030F0902030302020204" pitchFamily="66" charset="0"/>
              </a:rPr>
              <a:t>Brookhouse</a:t>
            </a:r>
            <a:r>
              <a:rPr lang="en-GB" dirty="0">
                <a:latin typeface="Comic Sans MS" panose="030F0902030302020204" pitchFamily="66" charset="0"/>
              </a:rPr>
              <a:t> (Heritage Team) coming into school and demonstrating it to us.  Since then – history council have evolved it and it  keeps on evolving as we progress.  The children wanted to make it more relevant to the subjects we were covering</a:t>
            </a:r>
          </a:p>
          <a:p>
            <a:r>
              <a:rPr lang="en-GB" dirty="0">
                <a:latin typeface="Comic Sans MS" panose="030F0902030302020204" pitchFamily="66" charset="0"/>
              </a:rPr>
              <a:t>Example – for the 20th century we were told to twirl and say ‘groovy baby’.  The 60’s was a great decade (so I’m told) and the children had fun spinning round – but it didn’t mean anything to them – so history council chose WW1, WW2  and man on the moon as significant events we were learning about – to make the timeline meaningful. </a:t>
            </a:r>
          </a:p>
          <a:p>
            <a:endParaRPr lang="en-GB" dirty="0">
              <a:latin typeface="Comic Sans MS" panose="030F0902030302020204" pitchFamily="66" charset="0"/>
            </a:endParaRPr>
          </a:p>
          <a:p>
            <a:r>
              <a:rPr lang="en-GB" dirty="0">
                <a:latin typeface="Comic Sans MS" panose="030F0902030302020204" pitchFamily="66" charset="0"/>
              </a:rPr>
              <a:t>History Council demonstrate  the timeline every term to keep it fresh – they have also made children book marks </a:t>
            </a:r>
            <a:r>
              <a:rPr lang="en-GB">
                <a:latin typeface="Comic Sans MS" panose="030F0902030302020204" pitchFamily="66" charset="0"/>
              </a:rPr>
              <a:t>and an </a:t>
            </a:r>
            <a:r>
              <a:rPr lang="en-GB" dirty="0">
                <a:latin typeface="Comic Sans MS" panose="030F0902030302020204" pitchFamily="66" charset="0"/>
              </a:rPr>
              <a:t>outdoor version.  Staff use it to refer back to and make links in lessons and </a:t>
            </a:r>
            <a:r>
              <a:rPr lang="en-GB" dirty="0" err="1">
                <a:latin typeface="Comic Sans MS" panose="030F0902030302020204" pitchFamily="66" charset="0"/>
              </a:rPr>
              <a:t>hav</a:t>
            </a:r>
            <a:r>
              <a:rPr lang="en-GB" dirty="0">
                <a:latin typeface="Comic Sans MS" panose="030F0902030302020204" pitchFamily="66" charset="0"/>
              </a:rPr>
              <a:t> e noticed that it helps the children make progress by making links.</a:t>
            </a:r>
          </a:p>
          <a:p>
            <a:endParaRPr lang="en-GB" dirty="0">
              <a:latin typeface="Comic Sans MS" panose="030F0902030302020204" pitchFamily="66" charset="0"/>
            </a:endParaRPr>
          </a:p>
          <a:p>
            <a:r>
              <a:rPr lang="en-GB" dirty="0">
                <a:latin typeface="Comic Sans MS" panose="030F0902030302020204" pitchFamily="66" charset="0"/>
              </a:rPr>
              <a:t>To see our timeline – click on the link below. </a:t>
            </a:r>
          </a:p>
          <a:p>
            <a:endParaRPr lang="en-GB" dirty="0">
              <a:latin typeface="Comic Sans MS" panose="030F0902030302020204" pitchFamily="66" charset="0"/>
            </a:endParaRPr>
          </a:p>
          <a:p>
            <a:endParaRPr lang="en-GB" dirty="0">
              <a:latin typeface="Comic Sans MS" panose="030F0902030302020204" pitchFamily="66" charset="0"/>
            </a:endParaRPr>
          </a:p>
          <a:p>
            <a:endParaRPr lang="en-GB" dirty="0">
              <a:latin typeface="Comic Sans MS" panose="030F0902030302020204" pitchFamily="66" charset="0"/>
            </a:endParaRPr>
          </a:p>
          <a:p>
            <a:r>
              <a:rPr lang="en-GB" dirty="0">
                <a:latin typeface="Comic Sans MS" panose="030F0902030302020204" pitchFamily="66" charset="0"/>
              </a:rPr>
              <a:t>KS1 also have access to a ‘within living memory’ timeline</a:t>
            </a:r>
          </a:p>
          <a:p>
            <a:r>
              <a:rPr lang="en-GB" dirty="0">
                <a:latin typeface="Comic Sans MS" panose="030F0902030302020204" pitchFamily="66" charset="0"/>
              </a:rPr>
              <a:t>KS2 have access to British timeline matched with World history. </a:t>
            </a:r>
          </a:p>
        </p:txBody>
      </p:sp>
      <p:sp>
        <p:nvSpPr>
          <p:cNvPr id="5" name="TextBox 4">
            <a:extLst>
              <a:ext uri="{FF2B5EF4-FFF2-40B4-BE49-F238E27FC236}">
                <a16:creationId xmlns:a16="http://schemas.microsoft.com/office/drawing/2014/main" id="{F628E49D-6EBA-1F88-55E2-A383F7EEF06E}"/>
              </a:ext>
            </a:extLst>
          </p:cNvPr>
          <p:cNvSpPr txBox="1"/>
          <p:nvPr/>
        </p:nvSpPr>
        <p:spPr>
          <a:xfrm>
            <a:off x="685800" y="4906060"/>
            <a:ext cx="10972799" cy="369332"/>
          </a:xfrm>
          <a:prstGeom prst="rect">
            <a:avLst/>
          </a:prstGeom>
          <a:noFill/>
        </p:spPr>
        <p:txBody>
          <a:bodyPr wrap="square">
            <a:spAutoFit/>
          </a:bodyPr>
          <a:lstStyle/>
          <a:p>
            <a:r>
              <a:rPr lang="en-GB" dirty="0">
                <a:hlinkClick r:id="rId2"/>
              </a:rPr>
              <a:t>https://</a:t>
            </a:r>
            <a:r>
              <a:rPr lang="en-GB" dirty="0" err="1">
                <a:hlinkClick r:id="rId2"/>
              </a:rPr>
              <a:t>www.balderstoneschool.co.uk</a:t>
            </a:r>
            <a:r>
              <a:rPr lang="en-GB" dirty="0">
                <a:hlinkClick r:id="rId2"/>
              </a:rPr>
              <a:t>/page/?title=</a:t>
            </a:r>
            <a:r>
              <a:rPr lang="en-GB" dirty="0" err="1">
                <a:hlinkClick r:id="rId2"/>
              </a:rPr>
              <a:t>British+History+Timeline</a:t>
            </a:r>
            <a:r>
              <a:rPr lang="en-GB" dirty="0">
                <a:hlinkClick r:id="rId2"/>
              </a:rPr>
              <a:t>+%2D+Balderstone+Style&amp;pid=204</a:t>
            </a:r>
            <a:endParaRPr lang="en-GB" dirty="0"/>
          </a:p>
        </p:txBody>
      </p:sp>
    </p:spTree>
    <p:extLst>
      <p:ext uri="{BB962C8B-B14F-4D97-AF65-F5344CB8AC3E}">
        <p14:creationId xmlns:p14="http://schemas.microsoft.com/office/powerpoint/2010/main" val="1268353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4" name="AutoShape 2" descr="May be an image of 5 people, child, map and text">
            <a:extLst>
              <a:ext uri="{FF2B5EF4-FFF2-40B4-BE49-F238E27FC236}">
                <a16:creationId xmlns:a16="http://schemas.microsoft.com/office/drawing/2014/main" id="{44466322-8F3A-6452-8B72-58606F356C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a:extLst>
              <a:ext uri="{FF2B5EF4-FFF2-40B4-BE49-F238E27FC236}">
                <a16:creationId xmlns:a16="http://schemas.microsoft.com/office/drawing/2014/main" id="{DF3D922A-D514-CC57-1354-2272B5EBAAB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a:extLst>
              <a:ext uri="{FF2B5EF4-FFF2-40B4-BE49-F238E27FC236}">
                <a16:creationId xmlns:a16="http://schemas.microsoft.com/office/drawing/2014/main" id="{A8C78859-5DDB-D2F0-00B8-53667FAF4050}"/>
              </a:ext>
            </a:extLst>
          </p:cNvPr>
          <p:cNvSpPr txBox="1"/>
          <p:nvPr/>
        </p:nvSpPr>
        <p:spPr>
          <a:xfrm>
            <a:off x="150422" y="153413"/>
            <a:ext cx="12041578" cy="5632311"/>
          </a:xfrm>
          <a:prstGeom prst="rect">
            <a:avLst/>
          </a:prstGeom>
          <a:noFill/>
        </p:spPr>
        <p:txBody>
          <a:bodyPr wrap="square">
            <a:spAutoFit/>
          </a:bodyPr>
          <a:lstStyle/>
          <a:p>
            <a:r>
              <a:rPr lang="en-GB" sz="1800" b="1" dirty="0">
                <a:effectLst/>
                <a:latin typeface="Comic Sans MS" panose="030F0902030302020204" pitchFamily="66" charset="0"/>
              </a:rPr>
              <a:t>1.1 How well do the pupils understand the purpose of history?</a:t>
            </a:r>
            <a:br>
              <a:rPr lang="en-GB" sz="1800" b="1" dirty="0">
                <a:effectLst/>
                <a:latin typeface="Comic Sans MS" panose="030F0902030302020204" pitchFamily="66" charset="0"/>
              </a:rPr>
            </a:br>
            <a:r>
              <a:rPr lang="en-GB" sz="1800" b="0" dirty="0">
                <a:solidFill>
                  <a:srgbClr val="995B00"/>
                </a:solidFill>
                <a:effectLst/>
                <a:latin typeface="Comic Sans MS" panose="030F0902030302020204" pitchFamily="66" charset="0"/>
              </a:rPr>
              <a:t>. </a:t>
            </a:r>
          </a:p>
          <a:p>
            <a:endParaRPr lang="en-GB" dirty="0">
              <a:solidFill>
                <a:srgbClr val="995B00"/>
              </a:solidFill>
              <a:latin typeface="Comic Sans MS" panose="030F0902030302020204" pitchFamily="66" charset="0"/>
            </a:endParaRPr>
          </a:p>
          <a:p>
            <a:r>
              <a:rPr lang="en-GB" sz="1800" b="1" u="sng" dirty="0">
                <a:solidFill>
                  <a:srgbClr val="002060"/>
                </a:solidFill>
                <a:effectLst/>
                <a:latin typeface="Comic Sans MS" panose="030F0902030302020204" pitchFamily="66" charset="0"/>
              </a:rPr>
              <a:t>Evidence 1 </a:t>
            </a:r>
            <a:r>
              <a:rPr lang="en-GB" sz="1800" b="1" u="sng" dirty="0">
                <a:effectLst/>
                <a:latin typeface="Comic Sans MS" panose="030F0902030302020204" pitchFamily="66" charset="0"/>
              </a:rPr>
              <a:t>– Children talking about why history is special at Balderstone.</a:t>
            </a:r>
          </a:p>
          <a:p>
            <a:r>
              <a:rPr lang="en-GB" dirty="0">
                <a:effectLst/>
                <a:latin typeface="Comic Sans MS" panose="030F0902030302020204" pitchFamily="66" charset="0"/>
                <a:hlinkClick r:id="rId2"/>
              </a:rPr>
              <a:t>https://www.balderstoneschool.co.uk/page/?title=HISTORY+HEROES+%2D+we+bring+the+past+to+life%21&amp;pid=197</a:t>
            </a:r>
            <a:endParaRPr lang="en-GB" dirty="0">
              <a:effectLst/>
              <a:latin typeface="Comic Sans MS" panose="030F0902030302020204" pitchFamily="66" charset="0"/>
            </a:endParaRPr>
          </a:p>
          <a:p>
            <a:endParaRPr lang="en-GB" dirty="0">
              <a:latin typeface="Comic Sans MS" panose="030F0902030302020204" pitchFamily="66" charset="0"/>
            </a:endParaRPr>
          </a:p>
          <a:p>
            <a:r>
              <a:rPr lang="en-GB" b="1" u="sng" dirty="0">
                <a:effectLst/>
                <a:latin typeface="Comic Sans MS" panose="030F0902030302020204" pitchFamily="66" charset="0"/>
              </a:rPr>
              <a:t>Evidence 2 – Governor report – Findings </a:t>
            </a:r>
          </a:p>
          <a:p>
            <a:r>
              <a:rPr lang="en-GB" dirty="0">
                <a:latin typeface="Comic Sans MS" panose="030F0902030302020204" pitchFamily="66" charset="0"/>
              </a:rPr>
              <a:t>Mrs Smith (parent and History Governor ) and Kate Turner (subject champion)  met for a chat with the children and a book look – focusing on Vocabulary covered</a:t>
            </a:r>
          </a:p>
          <a:p>
            <a:r>
              <a:rPr lang="en-GB" dirty="0">
                <a:latin typeface="Comic Sans MS" panose="030F0902030302020204" pitchFamily="66" charset="0"/>
              </a:rPr>
              <a:t>Example KS1 – parliament, monarch, Samuel Pepys etc…</a:t>
            </a:r>
          </a:p>
          <a:p>
            <a:endParaRPr lang="en-GB" dirty="0">
              <a:latin typeface="Comic Sans MS" panose="030F0902030302020204" pitchFamily="66" charset="0"/>
            </a:endParaRPr>
          </a:p>
          <a:p>
            <a:r>
              <a:rPr lang="en-GB" dirty="0">
                <a:latin typeface="Comic Sans MS" panose="030F0902030302020204" pitchFamily="66" charset="0"/>
              </a:rPr>
              <a:t>We chose a selection of children from each class, including SEND, PP and Children working at greater depth to explain their new history learning using the vocabulary list.</a:t>
            </a:r>
          </a:p>
          <a:p>
            <a:endParaRPr lang="en-GB" dirty="0">
              <a:latin typeface="Comic Sans MS" panose="030F0902030302020204" pitchFamily="66" charset="0"/>
            </a:endParaRPr>
          </a:p>
          <a:p>
            <a:r>
              <a:rPr lang="en-GB" dirty="0">
                <a:latin typeface="Comic Sans MS" panose="030F0902030302020204" pitchFamily="66" charset="0"/>
              </a:rPr>
              <a:t>The children were able to evidence clearly what they were learning in history and why.  Mrs Smith found their enthusiasm for History was amazing.</a:t>
            </a:r>
          </a:p>
          <a:p>
            <a:endParaRPr lang="en-GB" dirty="0">
              <a:latin typeface="Comic Sans MS" panose="030F0902030302020204" pitchFamily="66" charset="0"/>
            </a:endParaRPr>
          </a:p>
          <a:p>
            <a:r>
              <a:rPr lang="en-GB" dirty="0">
                <a:latin typeface="Comic Sans MS" panose="030F0902030302020204" pitchFamily="66" charset="0"/>
              </a:rPr>
              <a:t>The next few slides are taken from Mrs Smith’s history Governor Review. </a:t>
            </a:r>
          </a:p>
          <a:p>
            <a:endParaRPr lang="en-GB" dirty="0">
              <a:effectLst/>
            </a:endParaRPr>
          </a:p>
        </p:txBody>
      </p:sp>
    </p:spTree>
    <p:extLst>
      <p:ext uri="{BB962C8B-B14F-4D97-AF65-F5344CB8AC3E}">
        <p14:creationId xmlns:p14="http://schemas.microsoft.com/office/powerpoint/2010/main" val="1929284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28653" y="1412776"/>
            <a:ext cx="3163092" cy="4945691"/>
          </a:xfrm>
        </p:spPr>
        <p:txBody>
          <a:bodyPr vert="wordArtVert" anchor="ctr" anchorCtr="0"/>
          <a:lstStyle/>
          <a:p>
            <a:pPr algn="ctr"/>
            <a:r>
              <a:rPr lang="en-GB" sz="25599" b="0" dirty="0"/>
              <a:t>5</a:t>
            </a:r>
          </a:p>
        </p:txBody>
      </p:sp>
      <p:sp>
        <p:nvSpPr>
          <p:cNvPr id="3" name="Title 2"/>
          <p:cNvSpPr>
            <a:spLocks noGrp="1"/>
          </p:cNvSpPr>
          <p:nvPr>
            <p:ph type="title"/>
          </p:nvPr>
        </p:nvSpPr>
        <p:spPr>
          <a:xfrm>
            <a:off x="1583500" y="356659"/>
            <a:ext cx="9313033" cy="768085"/>
          </a:xfrm>
          <a:solidFill>
            <a:srgbClr val="FF0000"/>
          </a:solidFill>
        </p:spPr>
        <p:txBody>
          <a:bodyPr anchor="ctr" anchorCtr="0"/>
          <a:lstStyle/>
          <a:p>
            <a:pPr marL="0" indent="0">
              <a:buNone/>
            </a:pPr>
            <a:r>
              <a:rPr lang="en-GB" sz="2667" dirty="0"/>
              <a:t>  </a:t>
            </a:r>
            <a:r>
              <a:rPr lang="en-GB" sz="3200" dirty="0">
                <a:solidFill>
                  <a:schemeClr val="bg1"/>
                </a:solidFill>
              </a:rPr>
              <a:t>Subject Review: History</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4175787" y="1412776"/>
            <a:ext cx="7296811" cy="4945691"/>
          </a:xfrm>
          <a:prstGeom prst="rect">
            <a:avLst/>
          </a:prstGeom>
          <a:solidFill>
            <a:srgbClr val="E5E5E5"/>
          </a:solidFill>
          <a:ln>
            <a:noFill/>
          </a:ln>
          <a:effectLst/>
        </p:spPr>
        <p:txBody>
          <a:bodyPr vert="horz" wrap="square" lIns="96000" tIns="0" rIns="0" bIns="0" numCol="1" anchor="ctr"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Tx/>
              <a:buNone/>
              <a:tabLst>
                <a:tab pos="1443531" algn="l"/>
                <a:tab pos="2154713" algn="l"/>
                <a:tab pos="2865895" algn="l"/>
                <a:tab pos="10769331" algn="r"/>
              </a:tabLst>
              <a:defRPr/>
            </a:pPr>
            <a:r>
              <a:rPr lang="en-GB" sz="2133" kern="0" dirty="0">
                <a:solidFill>
                  <a:srgbClr val="000000"/>
                </a:solidFill>
                <a:latin typeface="Arial"/>
              </a:rPr>
              <a:t> </a:t>
            </a:r>
            <a:r>
              <a:rPr lang="en-GB" sz="5333" kern="0" dirty="0">
                <a:solidFill>
                  <a:srgbClr val="000000"/>
                </a:solidFill>
                <a:latin typeface="Arial"/>
              </a:rPr>
              <a:t>Findings</a:t>
            </a: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94640" y="384075"/>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18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423179" y="1148367"/>
            <a:ext cx="11345643" cy="5664629"/>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a:p>
            <a:pPr marL="457189" indent="-457189" defTabSz="1219170">
              <a:lnSpc>
                <a:spcPct val="100000"/>
              </a:lnSpc>
              <a:spcBef>
                <a:spcPts val="1200"/>
              </a:spcBef>
              <a:spcAft>
                <a:spcPts val="1200"/>
              </a:spcAft>
              <a:buClr>
                <a:srgbClr val="FF0000"/>
              </a:buClr>
              <a:buFont typeface="Arial" panose="020B0604020202020204" pitchFamily="34" charset="0"/>
              <a:buChar char="•"/>
              <a:tabLst>
                <a:tab pos="1443531" algn="l"/>
                <a:tab pos="2154713" algn="l"/>
                <a:tab pos="2865895" algn="l"/>
                <a:tab pos="10769331" algn="r"/>
              </a:tabLst>
              <a:defRPr/>
            </a:pPr>
            <a:r>
              <a:rPr lang="en-GB" sz="2133" b="0" kern="0" dirty="0">
                <a:solidFill>
                  <a:srgbClr val="000000"/>
                </a:solidFill>
                <a:latin typeface="Arial"/>
              </a:rPr>
              <a:t>Topics had been </a:t>
            </a:r>
            <a:r>
              <a:rPr lang="en-GB" sz="2133" b="0" u="sng" kern="0" dirty="0">
                <a:solidFill>
                  <a:srgbClr val="000000"/>
                </a:solidFill>
                <a:latin typeface="Arial"/>
              </a:rPr>
              <a:t>selected in line with the National Curriculum</a:t>
            </a:r>
            <a:r>
              <a:rPr lang="en-GB" sz="2133" b="0" kern="0" dirty="0">
                <a:solidFill>
                  <a:srgbClr val="000000"/>
                </a:solidFill>
                <a:latin typeface="Arial"/>
              </a:rPr>
              <a:t> covering a comprehensive range of interesting subjects suitable for students of each age group</a:t>
            </a:r>
          </a:p>
          <a:p>
            <a:pPr marL="457189" indent="-457189" defTabSz="1219170">
              <a:lnSpc>
                <a:spcPct val="100000"/>
              </a:lnSpc>
              <a:buClr>
                <a:srgbClr val="FF0000"/>
              </a:buClr>
              <a:buFont typeface="Arial" panose="020B0604020202020204" pitchFamily="34" charset="0"/>
              <a:buChar char="•"/>
            </a:pPr>
            <a:r>
              <a:rPr lang="en-GB" sz="2133" b="0" u="sng" kern="0" dirty="0">
                <a:solidFill>
                  <a:srgbClr val="000000"/>
                </a:solidFill>
                <a:latin typeface="Arial"/>
              </a:rPr>
              <a:t>Historical events</a:t>
            </a:r>
            <a:r>
              <a:rPr lang="en-GB" sz="2133" b="0" kern="0" dirty="0">
                <a:solidFill>
                  <a:srgbClr val="000000"/>
                </a:solidFill>
                <a:latin typeface="Arial"/>
              </a:rPr>
              <a:t> for teaching were selected taking account of:</a:t>
            </a:r>
            <a:endParaRPr lang="en-GB" sz="2133" b="0" kern="0" dirty="0">
              <a:solidFill>
                <a:srgbClr val="000000"/>
              </a:solidFill>
            </a:endParaRP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rPr>
              <a:t>aspects of British as well as global history</a:t>
            </a: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rPr>
              <a:t>an assessment of the level of interest the topic would generate amongst the diverse range of students at the school</a:t>
            </a:r>
            <a:endParaRPr lang="en-GB" sz="1867" kern="0" dirty="0">
              <a:solidFill>
                <a:srgbClr val="000000"/>
              </a:solidFill>
              <a:latin typeface="Arial"/>
            </a:endParaRP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latin typeface="Arial"/>
              </a:rPr>
              <a:t>the geography of the local area, which in the immediate vicinity of the school is a farming community</a:t>
            </a: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latin typeface="Arial"/>
              </a:rPr>
              <a:t>the diversity of backgrounds of the students including the fact that some have an ancestry in a different country</a:t>
            </a: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rPr>
              <a:t>access to local resources such as the history tours at </a:t>
            </a:r>
            <a:r>
              <a:rPr lang="en-GB" sz="1867" kern="0" dirty="0" err="1">
                <a:solidFill>
                  <a:srgbClr val="000000"/>
                </a:solidFill>
              </a:rPr>
              <a:t>Samlesbury</a:t>
            </a:r>
            <a:r>
              <a:rPr lang="en-GB" sz="1867" kern="0" dirty="0">
                <a:solidFill>
                  <a:srgbClr val="000000"/>
                </a:solidFill>
              </a:rPr>
              <a:t> Hall (14</a:t>
            </a:r>
            <a:r>
              <a:rPr lang="en-GB" sz="1867" kern="0" baseline="30000" dirty="0">
                <a:solidFill>
                  <a:srgbClr val="000000"/>
                </a:solidFill>
              </a:rPr>
              <a:t>th</a:t>
            </a:r>
            <a:r>
              <a:rPr lang="en-GB" sz="1867" kern="0" dirty="0">
                <a:solidFill>
                  <a:srgbClr val="000000"/>
                </a:solidFill>
              </a:rPr>
              <a:t> century historic house), the important Egyptology exhibition at Blackburn museum, the World War 1 exhibitions at Accrington library and Accrington Town Hall, and the Pendle Witches trails in Barrowford and Lancaster</a:t>
            </a:r>
          </a:p>
          <a:p>
            <a:pPr marL="1339817" lvl="1" indent="-380990" defTabSz="1219170">
              <a:lnSpc>
                <a:spcPct val="100000"/>
              </a:lnSpc>
              <a:spcBef>
                <a:spcPts val="0"/>
              </a:spcBef>
              <a:buClr>
                <a:srgbClr val="FF0000"/>
              </a:buClr>
              <a:buFont typeface="Wingdings" panose="05000000000000000000" pitchFamily="2" charset="2"/>
              <a:buChar char="Ø"/>
            </a:pPr>
            <a:endParaRPr lang="en-GB" sz="1867"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64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16091"/>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388627" y="1152160"/>
            <a:ext cx="11676587" cy="5664629"/>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a:p>
            <a:pPr marL="457189" indent="-457189" defTabSz="1219170">
              <a:lnSpc>
                <a:spcPct val="100000"/>
              </a:lnSpc>
              <a:buClr>
                <a:srgbClr val="FF0000"/>
              </a:buClr>
              <a:buFont typeface="Arial" panose="020B0604020202020204" pitchFamily="34" charset="0"/>
              <a:buChar char="•"/>
            </a:pPr>
            <a:r>
              <a:rPr lang="en-GB" sz="2133" b="0" kern="0" dirty="0">
                <a:solidFill>
                  <a:srgbClr val="000000"/>
                </a:solidFill>
                <a:latin typeface="Arial"/>
              </a:rPr>
              <a:t>A ‘</a:t>
            </a:r>
            <a:r>
              <a:rPr lang="en-GB" sz="2133" b="0" u="sng" kern="0" dirty="0">
                <a:solidFill>
                  <a:srgbClr val="000000"/>
                </a:solidFill>
                <a:latin typeface="Arial"/>
              </a:rPr>
              <a:t>History - Whole School Progression’ document</a:t>
            </a:r>
            <a:r>
              <a:rPr lang="en-GB" sz="2133" b="0" kern="0" dirty="0">
                <a:solidFill>
                  <a:srgbClr val="000000"/>
                </a:solidFill>
                <a:latin typeface="Arial"/>
              </a:rPr>
              <a:t> was in place providing detailed information on the areas to be covered in each year group for each term.  This was in use in all classes</a:t>
            </a:r>
          </a:p>
          <a:p>
            <a:pPr marL="958827" lvl="1" indent="0" defTabSz="1219170">
              <a:lnSpc>
                <a:spcPct val="100000"/>
              </a:lnSpc>
              <a:spcBef>
                <a:spcPts val="0"/>
              </a:spcBef>
              <a:buClr>
                <a:srgbClr val="FF0000"/>
              </a:buClr>
              <a:buNone/>
            </a:pPr>
            <a:r>
              <a:rPr lang="en-GB" sz="1867" kern="0" dirty="0">
                <a:solidFill>
                  <a:srgbClr val="000000"/>
                </a:solidFill>
                <a:latin typeface="Arial"/>
              </a:rPr>
              <a:t>This incorporates:</a:t>
            </a: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latin typeface="Arial"/>
              </a:rPr>
              <a:t>required work and required understandings in each area plus key questions / key vocabulary</a:t>
            </a: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latin typeface="Arial"/>
              </a:rPr>
              <a:t>pictorials highlighting the key areas impacted by or to be considered in relation to the topic, e.g.  culture and society, religion and faith, justice and laws</a:t>
            </a: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latin typeface="Arial"/>
              </a:rPr>
              <a:t>A list of notable historical figures to be included in the teaching</a:t>
            </a:r>
          </a:p>
          <a:p>
            <a:pPr marL="457189" indent="-457189" defTabSz="1219170">
              <a:lnSpc>
                <a:spcPct val="100000"/>
              </a:lnSpc>
              <a:buClr>
                <a:srgbClr val="FF0000"/>
              </a:buClr>
              <a:buFont typeface="Arial" panose="020B0604020202020204" pitchFamily="34" charset="0"/>
              <a:buChar char="•"/>
            </a:pPr>
            <a:r>
              <a:rPr lang="en-GB" sz="2133" b="0" u="sng" kern="0" dirty="0">
                <a:solidFill>
                  <a:srgbClr val="000000"/>
                </a:solidFill>
                <a:latin typeface="Arial"/>
              </a:rPr>
              <a:t>Historical events</a:t>
            </a:r>
            <a:r>
              <a:rPr lang="en-GB" sz="2133" b="0" kern="0" dirty="0">
                <a:solidFill>
                  <a:srgbClr val="000000"/>
                </a:solidFill>
                <a:latin typeface="Arial"/>
              </a:rPr>
              <a:t> are generally taken in chronological order.  Examples of topics are:</a:t>
            </a: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latin typeface="Arial"/>
              </a:rPr>
              <a:t>Stone Age/Iron Age/Pendle Witches - Year 3/4 (the Pendle Witch trial is a local historical event)</a:t>
            </a: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rPr>
              <a:t>Ancient Greeks/ Ancient Egyptians – Year 3/4</a:t>
            </a: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rPr>
              <a:t>World War 1 - </a:t>
            </a:r>
            <a:r>
              <a:rPr lang="en-GB" sz="1867" kern="0" dirty="0">
                <a:solidFill>
                  <a:srgbClr val="000000"/>
                </a:solidFill>
                <a:latin typeface="Arial"/>
              </a:rPr>
              <a:t>Year 5/6 </a:t>
            </a: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latin typeface="Arial"/>
              </a:rPr>
              <a:t>Roman Empire/Anglo Saxons/Vikings – Year 5/6</a:t>
            </a: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latin typeface="Arial"/>
              </a:rPr>
              <a:t>Baghdad – Year 5/6 (Baghdad has a clear link to some of the children’s heritage)</a:t>
            </a:r>
          </a:p>
          <a:p>
            <a:pPr marL="958827" lvl="1" indent="0" defTabSz="1219170">
              <a:lnSpc>
                <a:spcPct val="100000"/>
              </a:lnSpc>
              <a:spcBef>
                <a:spcPts val="0"/>
              </a:spcBef>
              <a:buClr>
                <a:srgbClr val="FF0000"/>
              </a:buClr>
              <a:buNone/>
            </a:pPr>
            <a:endParaRPr lang="en-GB" sz="1867"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54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721253" y="1152160"/>
            <a:ext cx="11082121" cy="5664629"/>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a:p>
            <a:pPr marL="457189" indent="-457189" defTabSz="1219170">
              <a:lnSpc>
                <a:spcPct val="100000"/>
              </a:lnSpc>
              <a:spcBef>
                <a:spcPts val="1200"/>
              </a:spcBef>
              <a:spcAft>
                <a:spcPts val="1200"/>
              </a:spcAft>
              <a:buClr>
                <a:srgbClr val="FF0000"/>
              </a:buClr>
              <a:buFont typeface="Arial" panose="020B0604020202020204" pitchFamily="34" charset="0"/>
              <a:buChar char="•"/>
              <a:tabLst>
                <a:tab pos="1443531" algn="l"/>
                <a:tab pos="2154713" algn="l"/>
                <a:tab pos="2865895" algn="l"/>
                <a:tab pos="10769331" algn="r"/>
              </a:tabLst>
              <a:defRPr/>
            </a:pPr>
            <a:r>
              <a:rPr lang="en-GB" sz="2133" b="0" kern="0" dirty="0">
                <a:solidFill>
                  <a:srgbClr val="000000"/>
                </a:solidFill>
                <a:latin typeface="Arial"/>
              </a:rPr>
              <a:t>The ‘</a:t>
            </a:r>
            <a:r>
              <a:rPr lang="en-GB" sz="2133" b="0" u="sng" kern="0" dirty="0">
                <a:solidFill>
                  <a:srgbClr val="000000"/>
                </a:solidFill>
                <a:latin typeface="Arial"/>
              </a:rPr>
              <a:t>golden threads</a:t>
            </a:r>
            <a:r>
              <a:rPr lang="en-GB" sz="2133" b="0" kern="0" dirty="0">
                <a:solidFill>
                  <a:srgbClr val="000000"/>
                </a:solidFill>
                <a:latin typeface="Arial"/>
              </a:rPr>
              <a:t>’ had been taken account of, for example:</a:t>
            </a: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latin typeface="Arial"/>
              </a:rPr>
              <a:t>Monarchy thread: there was a clear focus on the monarchs in place during each of the events/time periods</a:t>
            </a: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latin typeface="Arial"/>
              </a:rPr>
              <a:t>Cultural threads: clear links had been made with farming, for example the teaching plan covered </a:t>
            </a:r>
            <a:r>
              <a:rPr lang="en-GB" sz="1867" kern="0" dirty="0">
                <a:solidFill>
                  <a:schemeClr val="tx1"/>
                </a:solidFill>
              </a:rPr>
              <a:t>the change of land use during World War 1 and also </a:t>
            </a:r>
            <a:r>
              <a:rPr lang="en-GB" sz="1867" kern="0" dirty="0">
                <a:solidFill>
                  <a:srgbClr val="000000"/>
                </a:solidFill>
                <a:latin typeface="Arial"/>
              </a:rPr>
              <a:t>the fact that lands were sold off and divided into smaller parts du</a:t>
            </a:r>
            <a:r>
              <a:rPr lang="en-GB" sz="1867" kern="0" dirty="0">
                <a:solidFill>
                  <a:schemeClr val="tx1"/>
                </a:solidFill>
                <a:latin typeface="Arial"/>
              </a:rPr>
              <a:t>ring King James’ 1 time (topic: Pendle Witches), changing the way the community could manage and farm the land</a:t>
            </a:r>
          </a:p>
          <a:p>
            <a:pPr marL="1343966" lvl="2" indent="0" defTabSz="1219170">
              <a:lnSpc>
                <a:spcPct val="100000"/>
              </a:lnSpc>
              <a:spcBef>
                <a:spcPts val="0"/>
              </a:spcBef>
              <a:buClr>
                <a:srgbClr val="FF0000"/>
              </a:buClr>
              <a:buNone/>
            </a:pPr>
            <a:r>
              <a:rPr lang="en-GB" sz="1867" kern="0" dirty="0">
                <a:latin typeface="Arial"/>
              </a:rPr>
              <a:t>Consideration had also been given to providing information on the class differences of those involved in the events</a:t>
            </a:r>
            <a:endParaRPr lang="en-GB" sz="1867" kern="0" dirty="0">
              <a:solidFill>
                <a:srgbClr val="000000"/>
              </a:solidFill>
              <a:latin typeface="Arial"/>
            </a:endParaRPr>
          </a:p>
          <a:p>
            <a:pPr marL="1339817" lvl="1" indent="-380990" defTabSz="1219170">
              <a:lnSpc>
                <a:spcPct val="100000"/>
              </a:lnSpc>
              <a:spcBef>
                <a:spcPts val="0"/>
              </a:spcBef>
              <a:buClr>
                <a:srgbClr val="FF0000"/>
              </a:buClr>
              <a:buFont typeface="Wingdings" panose="05000000000000000000" pitchFamily="2" charset="2"/>
              <a:buChar char="Ø"/>
            </a:pPr>
            <a:r>
              <a:rPr lang="en-GB" sz="1867" kern="0" dirty="0">
                <a:solidFill>
                  <a:srgbClr val="000000"/>
                </a:solidFill>
                <a:latin typeface="Arial"/>
              </a:rPr>
              <a:t>Threads linking to other subjects, for example:</a:t>
            </a:r>
          </a:p>
          <a:p>
            <a:pPr marL="2154713" lvl="2" indent="-380990" defTabSz="1219170">
              <a:lnSpc>
                <a:spcPct val="100000"/>
              </a:lnSpc>
              <a:spcBef>
                <a:spcPts val="0"/>
              </a:spcBef>
              <a:buClr>
                <a:srgbClr val="FF0000"/>
              </a:buClr>
              <a:buFont typeface="Wingdings" panose="05000000000000000000" pitchFamily="2" charset="2"/>
              <a:buChar char="Ø"/>
            </a:pPr>
            <a:r>
              <a:rPr lang="en-GB" sz="1733" kern="0" dirty="0">
                <a:solidFill>
                  <a:srgbClr val="000000"/>
                </a:solidFill>
                <a:latin typeface="Arial"/>
              </a:rPr>
              <a:t>Reading: World War 1 was studied at the same time as ‘Private Peaceful’ was being read in years 5/6</a:t>
            </a:r>
          </a:p>
          <a:p>
            <a:pPr marL="2154713" lvl="2" indent="-380990" defTabSz="1219170">
              <a:lnSpc>
                <a:spcPct val="100000"/>
              </a:lnSpc>
              <a:spcBef>
                <a:spcPts val="0"/>
              </a:spcBef>
              <a:buClr>
                <a:srgbClr val="FF0000"/>
              </a:buClr>
              <a:buFont typeface="Wingdings" panose="05000000000000000000" pitchFamily="2" charset="2"/>
              <a:buChar char="Ø"/>
            </a:pPr>
            <a:r>
              <a:rPr lang="en-GB" sz="1733" kern="0" dirty="0">
                <a:solidFill>
                  <a:srgbClr val="000000"/>
                </a:solidFill>
                <a:latin typeface="Arial"/>
              </a:rPr>
              <a:t>Art: Students created artworks based on World War 1 that were entered into a national competition and displayed at Blackburn museum, and also created realistic models of trenches</a:t>
            </a:r>
            <a:endParaRPr lang="en-GB" sz="1600" kern="0" dirty="0">
              <a:solidFill>
                <a:srgbClr val="000000"/>
              </a:solidFill>
            </a:endParaRPr>
          </a:p>
          <a:p>
            <a:pPr marL="958827" lvl="1" indent="0" defTabSz="1219170">
              <a:lnSpc>
                <a:spcPct val="100000"/>
              </a:lnSpc>
              <a:spcBef>
                <a:spcPts val="0"/>
              </a:spcBef>
              <a:buClr>
                <a:srgbClr val="FF0000"/>
              </a:buClr>
              <a:buNone/>
            </a:pPr>
            <a:endParaRPr lang="en-GB" sz="1867" kern="0" dirty="0">
              <a:solidFill>
                <a:srgbClr val="000000"/>
              </a:solidFill>
              <a:latin typeface="Arial"/>
            </a:endParaRPr>
          </a:p>
          <a:p>
            <a:pPr marL="958827" lvl="1" indent="0" defTabSz="1219170">
              <a:lnSpc>
                <a:spcPct val="100000"/>
              </a:lnSpc>
              <a:spcBef>
                <a:spcPts val="0"/>
              </a:spcBef>
              <a:buClr>
                <a:srgbClr val="FF0000"/>
              </a:buClr>
              <a:buNone/>
            </a:pPr>
            <a:endParaRPr lang="en-GB" sz="1867"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75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Findings</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1007434" y="1508787"/>
            <a:ext cx="10630551" cy="5280587"/>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a:p>
            <a:pPr marL="2154713" lvl="2" indent="-380990" defTabSz="1219170">
              <a:lnSpc>
                <a:spcPct val="100000"/>
              </a:lnSpc>
              <a:spcBef>
                <a:spcPts val="0"/>
              </a:spcBef>
              <a:buClr>
                <a:srgbClr val="FF0000"/>
              </a:buClr>
              <a:buFont typeface="Wingdings" panose="05000000000000000000" pitchFamily="2" charset="2"/>
              <a:buChar char="Ø"/>
            </a:pPr>
            <a:r>
              <a:rPr lang="en-GB" sz="1733" kern="0" dirty="0">
                <a:solidFill>
                  <a:srgbClr val="000000"/>
                </a:solidFill>
                <a:latin typeface="Arial"/>
              </a:rPr>
              <a:t>Religious Education: There was a clear focus on the part played by religious beliefs in historical events, as evidenced by the discussions with the students</a:t>
            </a:r>
          </a:p>
          <a:p>
            <a:pPr marL="2154713" lvl="2" indent="-380990" defTabSz="1219170">
              <a:lnSpc>
                <a:spcPct val="100000"/>
              </a:lnSpc>
              <a:spcBef>
                <a:spcPts val="0"/>
              </a:spcBef>
              <a:buClr>
                <a:srgbClr val="FF0000"/>
              </a:buClr>
              <a:buFont typeface="Wingdings" panose="05000000000000000000" pitchFamily="2" charset="2"/>
              <a:buChar char="Ø"/>
            </a:pPr>
            <a:r>
              <a:rPr lang="en-GB" sz="1733" kern="0" dirty="0">
                <a:solidFill>
                  <a:srgbClr val="000000"/>
                </a:solidFill>
                <a:latin typeface="Arial"/>
              </a:rPr>
              <a:t>Drama: Role-play was utilised, as well as ‘dress-up’ days where students could attend school dressed as a historical figure.  For example, one student had dressed up as James 1 and the other students had posed questions to her</a:t>
            </a:r>
            <a:endParaRPr lang="en-GB" sz="1733" kern="0" dirty="0">
              <a:latin typeface="Arial"/>
            </a:endParaRPr>
          </a:p>
          <a:p>
            <a:pPr marL="0" indent="0" defTabSz="1219170">
              <a:lnSpc>
                <a:spcPct val="100000"/>
              </a:lnSpc>
              <a:buClr>
                <a:srgbClr val="FF0000"/>
              </a:buClr>
              <a:buNone/>
            </a:pPr>
            <a:r>
              <a:rPr lang="en-GB" sz="1733" b="0" kern="0" dirty="0">
                <a:solidFill>
                  <a:srgbClr val="000000"/>
                </a:solidFill>
                <a:latin typeface="Arial"/>
              </a:rPr>
              <a:t>It had also been noted that the threads worked better if just a few were selected rather than having too many.</a:t>
            </a: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98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19953</TotalTime>
  <Words>3085</Words>
  <Application>Microsoft Macintosh PowerPoint</Application>
  <PresentationFormat>Widescreen</PresentationFormat>
  <Paragraphs>213</Paragraphs>
  <Slides>34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Comic Sans MS</vt:lpstr>
      <vt:lpstr>FrutigerLTStd</vt:lpstr>
      <vt:lpstr>Wingdings</vt:lpstr>
      <vt:lpstr>Office Theme</vt:lpstr>
      <vt:lpstr>PowerPoint Presentation</vt:lpstr>
      <vt:lpstr>PowerPoint Presentation</vt:lpstr>
      <vt:lpstr>PowerPoint Presentation</vt:lpstr>
      <vt:lpstr>PowerPoint Presentation</vt:lpstr>
      <vt:lpstr>  Subject Review: History</vt:lpstr>
      <vt:lpstr>  Subject Review: History   Findings</vt:lpstr>
      <vt:lpstr>  Subject Review: History   Findings</vt:lpstr>
      <vt:lpstr>  Subject Review: History   Findings</vt:lpstr>
      <vt:lpstr>  Subject Review: History   Findings</vt:lpstr>
      <vt:lpstr>  Subject Review: History   Findings</vt:lpstr>
      <vt:lpstr>  Subject Review: History   Findings</vt:lpstr>
      <vt:lpstr>  Subject Review: History   Findings</vt:lpstr>
      <vt:lpstr>  Subject Review: History   Findings</vt:lpstr>
      <vt:lpstr>  Subject Review: History   Findings</vt:lpstr>
      <vt:lpstr>  Subject Review: History   Findings – Workbook Review</vt:lpstr>
      <vt:lpstr>  Subject Review: History   Findings – Workbook Review</vt:lpstr>
      <vt:lpstr>  Subject Review: History   Findings – Teachers’ Floor Books</vt:lpstr>
      <vt:lpstr>  Subject Review: History   Findings – Face-to-face Interviews with Students</vt:lpstr>
      <vt:lpstr>  Subject Review: History   Findings – Face-to-face Interviews with Students</vt:lpstr>
      <vt:lpstr>  Subject Review: History   Findings – Face-to-face Interviews with Students</vt:lpstr>
      <vt:lpstr>  Subject Review: History   Findings – Face-to-face Interviews with Students</vt:lpstr>
      <vt:lpstr>  Subject Review: History   Findings – Face-to-face Interviews with Students</vt:lpstr>
      <vt:lpstr>  Subject Review: History   Findings – Discussions with History Lead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Foxes</dc:creator>
  <cp:lastModifiedBy>Kate Foxes</cp:lastModifiedBy>
  <cp:revision>27</cp:revision>
  <dcterms:created xsi:type="dcterms:W3CDTF">2023-10-15T07:23:42Z</dcterms:created>
  <dcterms:modified xsi:type="dcterms:W3CDTF">2024-03-18T21:36:27Z</dcterms:modified>
</cp:coreProperties>
</file>